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Default Extension="xlsx" ContentType="application/vnd.openxmlformats-officedocument.spreadsheetml.sheet"/>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26" r:id="rId2"/>
    <p:sldId id="259" r:id="rId3"/>
    <p:sldId id="329" r:id="rId4"/>
    <p:sldId id="261" r:id="rId5"/>
    <p:sldId id="330" r:id="rId6"/>
    <p:sldId id="341" r:id="rId7"/>
    <p:sldId id="331" r:id="rId8"/>
    <p:sldId id="332" r:id="rId9"/>
    <p:sldId id="333" r:id="rId10"/>
    <p:sldId id="334" r:id="rId11"/>
    <p:sldId id="335" r:id="rId12"/>
    <p:sldId id="336" r:id="rId13"/>
    <p:sldId id="337" r:id="rId14"/>
    <p:sldId id="338" r:id="rId15"/>
    <p:sldId id="328" r:id="rId16"/>
    <p:sldId id="314" r:id="rId17"/>
    <p:sldId id="339" r:id="rId18"/>
    <p:sldId id="313" r:id="rId19"/>
    <p:sldId id="342" r:id="rId20"/>
    <p:sldId id="343" r:id="rId21"/>
    <p:sldId id="340" r:id="rId22"/>
    <p:sldId id="346" r:id="rId23"/>
    <p:sldId id="348" r:id="rId24"/>
    <p:sldId id="344" r:id="rId25"/>
    <p:sldId id="349" r:id="rId26"/>
    <p:sldId id="350" r:id="rId27"/>
    <p:sldId id="352" r:id="rId28"/>
    <p:sldId id="353" r:id="rId29"/>
    <p:sldId id="354" r:id="rId30"/>
    <p:sldId id="355" r:id="rId31"/>
    <p:sldId id="347" r:id="rId32"/>
    <p:sldId id="357" r:id="rId33"/>
    <p:sldId id="360" r:id="rId34"/>
    <p:sldId id="361" r:id="rId35"/>
    <p:sldId id="362" r:id="rId36"/>
    <p:sldId id="363" r:id="rId37"/>
    <p:sldId id="364" r:id="rId38"/>
    <p:sldId id="356" r:id="rId39"/>
    <p:sldId id="365" r:id="rId40"/>
    <p:sldId id="366" r:id="rId41"/>
    <p:sldId id="367" r:id="rId42"/>
    <p:sldId id="368" r:id="rId43"/>
    <p:sldId id="369" r:id="rId44"/>
    <p:sldId id="358" r:id="rId45"/>
    <p:sldId id="370" r:id="rId46"/>
    <p:sldId id="371" r:id="rId47"/>
    <p:sldId id="372" r:id="rId48"/>
    <p:sldId id="373" r:id="rId49"/>
    <p:sldId id="374" r:id="rId50"/>
    <p:sldId id="359" r:id="rId51"/>
    <p:sldId id="379" r:id="rId52"/>
    <p:sldId id="387" r:id="rId53"/>
    <p:sldId id="391" r:id="rId54"/>
    <p:sldId id="392" r:id="rId55"/>
    <p:sldId id="388" r:id="rId56"/>
    <p:sldId id="393" r:id="rId57"/>
    <p:sldId id="394" r:id="rId58"/>
    <p:sldId id="395" r:id="rId59"/>
    <p:sldId id="389" r:id="rId60"/>
    <p:sldId id="322" r:id="rId61"/>
    <p:sldId id="396" r:id="rId62"/>
    <p:sldId id="398" r:id="rId63"/>
    <p:sldId id="386" r:id="rId64"/>
    <p:sldId id="375" r:id="rId65"/>
    <p:sldId id="376" r:id="rId66"/>
    <p:sldId id="377" r:id="rId67"/>
    <p:sldId id="378" r:id="rId68"/>
    <p:sldId id="390" r:id="rId69"/>
    <p:sldId id="380" r:id="rId70"/>
    <p:sldId id="381" r:id="rId71"/>
    <p:sldId id="382" r:id="rId72"/>
    <p:sldId id="383" r:id="rId73"/>
    <p:sldId id="384" r:id="rId74"/>
    <p:sldId id="385" r:id="rId75"/>
    <p:sldId id="265" r:id="rId76"/>
  </p:sldIdLst>
  <p:sldSz cx="12192000" cy="6858000"/>
  <p:notesSz cx="6858000" cy="9144000"/>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DCD8D9"/>
    <a:srgbClr val="995258"/>
    <a:srgbClr val="A57D85"/>
    <a:srgbClr val="965456"/>
    <a:srgbClr val="F9CDAD"/>
    <a:srgbClr val="DCD7DA"/>
    <a:srgbClr val="B8AFAA"/>
    <a:srgbClr val="C8C8A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13" autoAdjust="0"/>
    <p:restoredTop sz="94660"/>
  </p:normalViewPr>
  <p:slideViewPr>
    <p:cSldViewPr snapToGrid="0" showGuides="1">
      <p:cViewPr varScale="1">
        <p:scale>
          <a:sx n="86" d="100"/>
          <a:sy n="86" d="100"/>
        </p:scale>
        <p:origin x="-56" y="-456"/>
      </p:cViewPr>
      <p:guideLst>
        <p:guide orient="horz" pos="2183"/>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1311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111422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autoTitleDeleted val="1"/>
    <c:pivotFmts>
      <c:pivotFmt>
        <c:idx val="0"/>
        <c:spPr>
          <a:solidFill>
            <a:schemeClr val="accent1"/>
          </a:solidFill>
          <a:ln>
            <a:noFill/>
          </a:ln>
          <a:effectLst/>
        </c:spPr>
        <c:marker>
          <c:symbol val="none"/>
        </c:marker>
        <c:dLbl>
          <c:idx val="0"/>
          <c:delete val="1"/>
          <c:extLst xmlns:c16r2="http://schemas.microsoft.com/office/drawing/2015/06/chart">
            <c:ext xmlns:c15="http://schemas.microsoft.com/office/drawing/2012/chart" uri="{CE6537A1-D6FC-4f65-9D91-7224C49458BB}"/>
          </c:extLst>
        </c:dLbl>
      </c:pivotFmt>
      <c:pivotFmt>
        <c:idx val="1"/>
        <c:spPr>
          <a:solidFill>
            <a:schemeClr val="accent1"/>
          </a:solidFill>
          <a:ln>
            <a:noFill/>
          </a:ln>
          <a:effectLst/>
        </c:spPr>
        <c:marker>
          <c:symbol val="none"/>
        </c:marker>
        <c:dLbl>
          <c:idx val="0"/>
          <c:delete val="1"/>
          <c:extLst xmlns:c16r2="http://schemas.microsoft.com/office/drawing/2015/06/chart">
            <c:ext xmlns:c15="http://schemas.microsoft.com/office/drawing/2012/chart" uri="{CE6537A1-D6FC-4f65-9D91-7224C49458BB}"/>
          </c:extLst>
        </c:dLbl>
      </c:pivotFmt>
      <c:pivotFmt>
        <c:idx val="2"/>
        <c:spPr>
          <a:solidFill>
            <a:schemeClr val="accent1"/>
          </a:solidFill>
          <a:ln>
            <a:noFill/>
          </a:ln>
          <a:effectLst/>
        </c:spPr>
        <c:marker>
          <c:symbol val="none"/>
        </c:marker>
        <c:dLbl>
          <c:idx val="0"/>
          <c:delete val="1"/>
          <c:extLst xmlns:c16r2="http://schemas.microsoft.com/office/drawing/2015/06/chart">
            <c:ext xmlns:c15="http://schemas.microsoft.com/office/drawing/2012/chart" uri="{CE6537A1-D6FC-4f65-9D91-7224C49458BB}"/>
          </c:extLst>
        </c:dLbl>
      </c:pivotFmt>
      <c:pivotFmt>
        <c:idx val="3"/>
        <c:spPr>
          <a:solidFill>
            <a:schemeClr val="accent1"/>
          </a:solidFill>
          <a:ln>
            <a:noFill/>
          </a:ln>
          <a:effectLst/>
        </c:spPr>
        <c:marker>
          <c:symbol val="none"/>
        </c:marker>
        <c:dLbl>
          <c:idx val="0"/>
          <c:delete val="1"/>
          <c:extLst xmlns:c16r2="http://schemas.microsoft.com/office/drawing/2015/06/chart">
            <c:ext xmlns:c15="http://schemas.microsoft.com/office/drawing/2012/chart" uri="{CE6537A1-D6FC-4f65-9D91-7224C49458BB}"/>
          </c:extLst>
        </c:dLbl>
      </c:pivotFmt>
      <c:pivotFmt>
        <c:idx val="4"/>
        <c:spPr>
          <a:solidFill>
            <a:schemeClr val="accent1"/>
          </a:solidFill>
          <a:ln>
            <a:noFill/>
          </a:ln>
          <a:effectLst/>
        </c:spPr>
        <c:marker>
          <c:symbol val="none"/>
        </c:marker>
        <c:dLbl>
          <c:idx val="0"/>
          <c:delete val="1"/>
          <c:extLst xmlns:c16r2="http://schemas.microsoft.com/office/drawing/2015/06/chart">
            <c:ext xmlns:c15="http://schemas.microsoft.com/office/drawing/2012/chart" uri="{CE6537A1-D6FC-4f65-9D91-7224C49458BB}"/>
          </c:extLst>
        </c:dLbl>
      </c:pivotFmt>
    </c:pivotFmts>
    <c:plotArea>
      <c:layout>
        <c:manualLayout>
          <c:layoutTarget val="inner"/>
          <c:xMode val="edge"/>
          <c:yMode val="edge"/>
          <c:x val="4.8332578100263375E-2"/>
          <c:y val="3.6471234271412002E-2"/>
          <c:w val="0.82058752708885141"/>
          <c:h val="0.68837186282573704"/>
        </c:manualLayout>
      </c:layout>
      <c:barChart>
        <c:barDir val="col"/>
        <c:grouping val="clustered"/>
        <c:ser>
          <c:idx val="0"/>
          <c:order val="0"/>
          <c:tx>
            <c:v>汇总</c:v>
          </c:tx>
          <c:spPr>
            <a:solidFill>
              <a:schemeClr val="accent1"/>
            </a:solidFill>
            <a:ln>
              <a:noFill/>
            </a:ln>
            <a:effectLst/>
          </c:spPr>
          <c:cat>
            <c:strLit>
              <c:ptCount val="26"/>
              <c:pt idx="0">
                <c:v>6a98a5</c:v>
              </c:pt>
              <c:pt idx="1">
                <c:v>6b9a90</c:v>
              </c:pt>
              <c:pt idx="2">
                <c:v>77716f</c:v>
              </c:pt>
              <c:pt idx="3">
                <c:v>8292ab</c:v>
              </c:pt>
              <c:pt idx="4">
                <c:v>83967b</c:v>
              </c:pt>
              <c:pt idx="5">
                <c:v>86beb2</c:v>
              </c:pt>
              <c:pt idx="6">
                <c:v>88bbca</c:v>
              </c:pt>
              <c:pt idx="7">
                <c:v>9b9076</c:v>
              </c:pt>
              <c:pt idx="8">
                <c:v>9c8aa6</c:v>
              </c:pt>
              <c:pt idx="9">
                <c:v>9eb5d7</c:v>
              </c:pt>
              <c:pt idx="10">
                <c:v>a4b99b</c:v>
              </c:pt>
              <c:pt idx="11">
                <c:v>ad897c</c:v>
              </c:pt>
              <c:pt idx="12">
                <c:v>b08591</c:v>
              </c:pt>
              <c:pt idx="13">
                <c:v>b0dfed</c:v>
              </c:pt>
              <c:pt idx="14">
                <c:v>b0e1d6</c:v>
              </c:pt>
              <c:pt idx="15">
                <c:v>c0accb</c:v>
              </c:pt>
              <c:pt idx="16">
                <c:v>c1b28f</c:v>
              </c:pt>
              <c:pt idx="17">
                <c:v>c8d8f3</c:v>
              </c:pt>
              <c:pt idx="18">
                <c:v>c9ddc0</c:v>
              </c:pt>
              <c:pt idx="19">
                <c:v>d4aa9c</c:v>
              </c:pt>
              <c:pt idx="20">
                <c:v>d7a6b4</c:v>
              </c:pt>
              <c:pt idx="21">
                <c:v>e3d6bb</c:v>
              </c:pt>
              <c:pt idx="22">
                <c:v>e4d0ee</c:v>
              </c:pt>
              <c:pt idx="23">
                <c:v>f7cfc1</c:v>
              </c:pt>
              <c:pt idx="24">
                <c:v>f9cbd8</c:v>
              </c:pt>
              <c:pt idx="25">
                <c:v>fff8f5</c:v>
              </c:pt>
            </c:strLit>
          </c:cat>
          <c:val>
            <c:numLit>
              <c:formatCode>General</c:formatCode>
              <c:ptCount val="26"/>
              <c:pt idx="0">
                <c:v>0.82000000000000062</c:v>
              </c:pt>
              <c:pt idx="1">
                <c:v>0.92</c:v>
              </c:pt>
              <c:pt idx="2">
                <c:v>0.8</c:v>
              </c:pt>
              <c:pt idx="3">
                <c:v>0.91</c:v>
              </c:pt>
              <c:pt idx="4">
                <c:v>0.84000000000000064</c:v>
              </c:pt>
              <c:pt idx="5">
                <c:v>0.92</c:v>
              </c:pt>
              <c:pt idx="6">
                <c:v>0.86000000000000065</c:v>
              </c:pt>
              <c:pt idx="7">
                <c:v>0.82000000000000062</c:v>
              </c:pt>
              <c:pt idx="8">
                <c:v>0.93</c:v>
              </c:pt>
              <c:pt idx="9">
                <c:v>0.82000000000000062</c:v>
              </c:pt>
              <c:pt idx="10">
                <c:v>0.85000000000000064</c:v>
              </c:pt>
              <c:pt idx="11">
                <c:v>0.79</c:v>
              </c:pt>
              <c:pt idx="12">
                <c:v>0.84000000000000064</c:v>
              </c:pt>
              <c:pt idx="13">
                <c:v>0.66000000000000092</c:v>
              </c:pt>
              <c:pt idx="14">
                <c:v>0.9</c:v>
              </c:pt>
              <c:pt idx="15">
                <c:v>0.94000000000000061</c:v>
              </c:pt>
              <c:pt idx="16">
                <c:v>0.93</c:v>
              </c:pt>
              <c:pt idx="17">
                <c:v>0.77000000000000068</c:v>
              </c:pt>
              <c:pt idx="18">
                <c:v>0.97000000000000053</c:v>
              </c:pt>
              <c:pt idx="19">
                <c:v>0.88000000000000012</c:v>
              </c:pt>
              <c:pt idx="20">
                <c:v>0.73000000000000065</c:v>
              </c:pt>
              <c:pt idx="21">
                <c:v>0.98</c:v>
              </c:pt>
              <c:pt idx="22">
                <c:v>0.70000000000000062</c:v>
              </c:pt>
              <c:pt idx="23">
                <c:v>0.56999999999999995</c:v>
              </c:pt>
              <c:pt idx="24">
                <c:v>0.54</c:v>
              </c:pt>
              <c:pt idx="25">
                <c:v>1</c:v>
              </c:pt>
            </c:numLit>
          </c:val>
          <c:extLst xmlns:c16r2="http://schemas.microsoft.com/office/drawing/2015/06/chart">
            <c:ext xmlns:c16="http://schemas.microsoft.com/office/drawing/2014/chart" uri="{C3380CC4-5D6E-409C-BE32-E72D297353CC}">
              <c16:uniqueId val="{00000000-D1FF-4B6D-983A-ABA327595987}"/>
            </c:ext>
          </c:extLst>
        </c:ser>
        <c:gapWidth val="219"/>
        <c:overlap val="-27"/>
        <c:axId val="131834624"/>
        <c:axId val="131836160"/>
      </c:barChart>
      <c:catAx>
        <c:axId val="131834624"/>
        <c:scaling>
          <c:orientation val="minMax"/>
        </c:scaling>
        <c:axPos val="b"/>
        <c:numFmt formatCode="General" sourceLinked="0"/>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1836160"/>
        <c:crosses val="autoZero"/>
        <c:auto val="1"/>
        <c:lblAlgn val="ctr"/>
        <c:lblOffset val="100"/>
        <c:extLst xmlns:c16r2="http://schemas.microsoft.com/office/drawing/2015/06/chart"/>
      </c:catAx>
      <c:valAx>
        <c:axId val="131836160"/>
        <c:scaling>
          <c:orientation val="minMax"/>
        </c:scaling>
        <c:axPos val="l"/>
        <c:majorGridlines>
          <c:spPr>
            <a:ln w="9525" cap="flat" cmpd="sng" algn="ctr">
              <a:solidFill>
                <a:schemeClr val="tx1">
                  <a:lumMod val="15000"/>
                  <a:lumOff val="85000"/>
                </a:schemeClr>
              </a:solidFill>
              <a:round/>
            </a:ln>
            <a:effectLst/>
          </c:spPr>
        </c:majorGridlines>
        <c:numFmt formatCode="General" sourceLinked="0"/>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1834624"/>
        <c:crosses val="autoZero"/>
        <c:crossBetween val="between"/>
        <c:extLst xmlns:c16r2="http://schemas.microsoft.com/office/drawing/2015/06/chart"/>
      </c:valAx>
      <c:spPr>
        <a:noFill/>
        <a:ln>
          <a:noFill/>
        </a:ln>
        <a:effectLst/>
      </c:spPr>
    </c:plotArea>
    <c:legend>
      <c:legendPos val="r"/>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extLst xmlns:c16r2="http://schemas.microsoft.com/office/drawing/2015/06/chart"/>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pivotSource>
    <c:name>[工作簿1]PivotChartTable4</c:name>
    <c:fmtId val="-1"/>
  </c:pivotSource>
  <c:chart>
    <c:autoTitleDeleted val="1"/>
    <c:pivotFmts>
      <c:pivotFmt>
        <c:idx val="0"/>
        <c:spPr>
          <a:solidFill>
            <a:schemeClr val="accent1"/>
          </a:solidFill>
          <a:ln>
            <a:noFill/>
          </a:ln>
          <a:effectLst/>
        </c:spPr>
        <c:marker>
          <c:symbol val="none"/>
        </c:marker>
        <c:dLbl>
          <c:idx val="0"/>
          <c:delete val="1"/>
          <c:extLst xmlns:c16r2="http://schemas.microsoft.com/office/drawing/2015/06/chart">
            <c:ext xmlns:c15="http://schemas.microsoft.com/office/drawing/2012/chart" uri="{CE6537A1-D6FC-4f65-9D91-7224C49458BB}"/>
          </c:extLst>
        </c:dLbl>
      </c:pivotFmt>
      <c:pivotFmt>
        <c:idx val="1"/>
        <c:spPr>
          <a:solidFill>
            <a:schemeClr val="accent1"/>
          </a:solidFill>
          <a:ln>
            <a:noFill/>
          </a:ln>
          <a:effectLst/>
        </c:spPr>
        <c:marker>
          <c:symbol val="none"/>
        </c:marker>
        <c:dLbl>
          <c:idx val="0"/>
          <c:delete val="1"/>
          <c:extLst xmlns:c16r2="http://schemas.microsoft.com/office/drawing/2015/06/chart">
            <c:ext xmlns:c15="http://schemas.microsoft.com/office/drawing/2012/chart" uri="{CE6537A1-D6FC-4f65-9D91-7224C49458BB}"/>
          </c:extLst>
        </c:dLbl>
      </c:pivotFmt>
      <c:pivotFmt>
        <c:idx val="2"/>
        <c:spPr>
          <a:solidFill>
            <a:schemeClr val="accent1"/>
          </a:solidFill>
          <a:ln>
            <a:noFill/>
          </a:ln>
          <a:effectLst/>
        </c:spPr>
        <c:marker>
          <c:symbol val="none"/>
        </c:marker>
        <c:dLbl>
          <c:idx val="0"/>
          <c:delete val="1"/>
          <c:extLst xmlns:c16r2="http://schemas.microsoft.com/office/drawing/2015/06/chart">
            <c:ext xmlns:c15="http://schemas.microsoft.com/office/drawing/2012/chart" uri="{CE6537A1-D6FC-4f65-9D91-7224C49458BB}"/>
          </c:extLst>
        </c:dLbl>
      </c:pivotFmt>
    </c:pivotFmts>
    <c:plotArea>
      <c:layout/>
      <c:barChart>
        <c:barDir val="col"/>
        <c:grouping val="clustered"/>
        <c:ser>
          <c:idx val="0"/>
          <c:order val="0"/>
          <c:tx>
            <c:v>汇总</c:v>
          </c:tx>
          <c:spPr>
            <a:solidFill>
              <a:schemeClr val="accent1"/>
            </a:solidFill>
            <a:ln>
              <a:noFill/>
            </a:ln>
            <a:effectLst/>
          </c:spPr>
          <c:cat>
            <c:strLit>
              <c:ptCount val="3"/>
              <c:pt idx="0">
                <c:v>均值</c:v>
              </c:pt>
              <c:pt idx="1">
                <c:v>最大值</c:v>
              </c:pt>
              <c:pt idx="2">
                <c:v>最小值</c:v>
              </c:pt>
            </c:strLit>
          </c:cat>
          <c:val>
            <c:numLit>
              <c:formatCode>General</c:formatCode>
              <c:ptCount val="3"/>
              <c:pt idx="0">
                <c:v>0.83423076923076833</c:v>
              </c:pt>
              <c:pt idx="1">
                <c:v>1</c:v>
              </c:pt>
              <c:pt idx="2">
                <c:v>0.54</c:v>
              </c:pt>
            </c:numLit>
          </c:val>
          <c:extLst xmlns:c16r2="http://schemas.microsoft.com/office/drawing/2015/06/chart">
            <c:ext xmlns:c16="http://schemas.microsoft.com/office/drawing/2014/chart" uri="{C3380CC4-5D6E-409C-BE32-E72D297353CC}">
              <c16:uniqueId val="{00000000-E4D4-454F-A0EA-448D88EC3C29}"/>
            </c:ext>
          </c:extLst>
        </c:ser>
        <c:gapWidth val="219"/>
        <c:overlap val="-27"/>
        <c:axId val="132469120"/>
        <c:axId val="132470656"/>
      </c:barChart>
      <c:catAx>
        <c:axId val="132469120"/>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2470656"/>
        <c:crosses val="autoZero"/>
        <c:auto val="1"/>
        <c:lblAlgn val="ctr"/>
        <c:lblOffset val="100"/>
        <c:extLst xmlns:c16r2="http://schemas.microsoft.com/office/drawing/2015/06/chart"/>
      </c:catAx>
      <c:valAx>
        <c:axId val="13247065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2469120"/>
        <c:crosses val="autoZero"/>
        <c:crossBetween val="between"/>
        <c:extLst xmlns:c16r2="http://schemas.microsoft.com/office/drawing/2015/06/chart"/>
      </c:valAx>
      <c:spPr>
        <a:noFill/>
        <a:ln>
          <a:noFill/>
        </a:ln>
        <a:effectLst/>
      </c:spPr>
    </c:plotArea>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extLst xmlns:c16r2="http://schemas.microsoft.com/office/drawing/2015/06/char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L</a:t>
            </a:r>
            <a:r>
              <a:rPr lang="zh-CN" altLang="en-US"/>
              <a:t>*</a:t>
            </a:r>
            <a:r>
              <a:rPr lang="en-US" altLang="zh-CN"/>
              <a:t>c*plane</a:t>
            </a:r>
          </a:p>
        </c:rich>
      </c:tx>
      <c:layout>
        <c:manualLayout>
          <c:xMode val="edge"/>
          <c:yMode val="edge"/>
          <c:x val="0.41111111111111104"/>
          <c:y val="0"/>
        </c:manualLayout>
      </c:layout>
      <c:spPr>
        <a:noFill/>
        <a:ln>
          <a:noFill/>
        </a:ln>
        <a:effectLst/>
      </c:spPr>
    </c:title>
    <c:plotArea>
      <c:layout>
        <c:manualLayout>
          <c:layoutTarget val="inner"/>
          <c:xMode val="edge"/>
          <c:yMode val="edge"/>
          <c:x val="9.0146417426861192E-2"/>
          <c:y val="0.10656380980049736"/>
          <c:w val="0.86609033245844425"/>
          <c:h val="0.69120333916593746"/>
        </c:manualLayout>
      </c:layout>
      <c:scatterChart>
        <c:scatterStyle val="lineMarker"/>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Sheet1!$E$2:$F$2</c:f>
              <c:numCache>
                <c:formatCode>General</c:formatCode>
                <c:ptCount val="2"/>
                <c:pt idx="0">
                  <c:v>97</c:v>
                </c:pt>
                <c:pt idx="1">
                  <c:v>4.4721359549995796</c:v>
                </c:pt>
              </c:numCache>
            </c:numRef>
          </c:xVal>
          <c:yVal>
            <c:numRef>
              <c:f>Sheet1!$E$3:$F$3</c:f>
              <c:numCache>
                <c:formatCode>General</c:formatCode>
                <c:ptCount val="2"/>
                <c:pt idx="0">
                  <c:v>63</c:v>
                </c:pt>
                <c:pt idx="1">
                  <c:v>6.3245553203367439</c:v>
                </c:pt>
              </c:numCache>
            </c:numRef>
          </c:yVal>
          <c:extLst xmlns:c16r2="http://schemas.microsoft.com/office/drawing/2015/06/chart">
            <c:ext xmlns:c16="http://schemas.microsoft.com/office/drawing/2014/chart" uri="{C3380CC4-5D6E-409C-BE32-E72D297353CC}">
              <c16:uniqueId val="{00000000-9958-4B24-8746-D9FAE474DBFA}"/>
            </c:ext>
          </c:extLst>
        </c:ser>
        <c:ser>
          <c:idx val="1"/>
          <c:order val="1"/>
          <c:tx>
            <c:v>WU </c:v>
          </c:tx>
          <c:spPr>
            <a:ln w="25400" cap="rnd">
              <a:noFill/>
              <a:round/>
            </a:ln>
            <a:effectLst/>
          </c:spPr>
          <c:marker>
            <c:symbol val="circle"/>
            <c:size val="5"/>
            <c:spPr>
              <a:solidFill>
                <a:schemeClr val="accent2"/>
              </a:solidFill>
              <a:ln w="9525">
                <a:solidFill>
                  <a:schemeClr val="accent2"/>
                </a:solidFill>
              </a:ln>
              <a:effectLst/>
            </c:spPr>
          </c:marker>
          <c:xVal>
            <c:numRef>
              <c:f>Sheet1!$E$4:$E$5</c:f>
              <c:numCache>
                <c:formatCode>General</c:formatCode>
                <c:ptCount val="2"/>
                <c:pt idx="0">
                  <c:v>98</c:v>
                </c:pt>
                <c:pt idx="1">
                  <c:v>88</c:v>
                </c:pt>
              </c:numCache>
            </c:numRef>
          </c:xVal>
          <c:yVal>
            <c:numRef>
              <c:f>Sheet1!$F$4:$F$5</c:f>
              <c:numCache>
                <c:formatCode>General</c:formatCode>
                <c:ptCount val="2"/>
                <c:pt idx="0">
                  <c:v>2.2360679774997871</c:v>
                </c:pt>
                <c:pt idx="1">
                  <c:v>6</c:v>
                </c:pt>
              </c:numCache>
            </c:numRef>
          </c:yVal>
          <c:extLst xmlns:c16r2="http://schemas.microsoft.com/office/drawing/2015/06/chart">
            <c:ext xmlns:c16="http://schemas.microsoft.com/office/drawing/2014/chart" uri="{C3380CC4-5D6E-409C-BE32-E72D297353CC}">
              <c16:uniqueId val="{00000001-9958-4B24-8746-D9FAE474DBFA}"/>
            </c:ext>
          </c:extLst>
        </c:ser>
        <c:axId val="236835968"/>
        <c:axId val="236837888"/>
      </c:scatterChart>
      <c:valAx>
        <c:axId val="236835968"/>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36837888"/>
        <c:crosses val="autoZero"/>
        <c:crossBetween val="midCat"/>
      </c:valAx>
      <c:valAx>
        <c:axId val="236837888"/>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36835968"/>
        <c:crosses val="autoZero"/>
        <c:crossBetween val="midCat"/>
      </c:valAx>
      <c:spPr>
        <a:noFill/>
        <a:ln>
          <a:noFill/>
        </a:ln>
        <a:effectLst/>
      </c:spPr>
    </c:plotArea>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L</a:t>
            </a:r>
            <a:r>
              <a:rPr lang="zh-CN" altLang="en-US"/>
              <a:t>*</a:t>
            </a:r>
            <a:r>
              <a:rPr lang="en-US" altLang="zh-CN"/>
              <a:t>c*plane</a:t>
            </a:r>
          </a:p>
        </c:rich>
      </c:tx>
      <c:layout>
        <c:manualLayout>
          <c:xMode val="edge"/>
          <c:yMode val="edge"/>
          <c:x val="0.43333333333333335"/>
          <c:y val="4.1666666666666664E-2"/>
        </c:manualLayout>
      </c:layout>
      <c:spPr>
        <a:noFill/>
        <a:ln>
          <a:noFill/>
        </a:ln>
        <a:effectLst/>
      </c:spPr>
    </c:title>
    <c:plotArea>
      <c:layout/>
      <c:scatterChart>
        <c:scatterStyle val="lineMarker"/>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Sheet1!$E$2:$F$2</c:f>
              <c:numCache>
                <c:formatCode>General</c:formatCode>
                <c:ptCount val="2"/>
                <c:pt idx="0">
                  <c:v>98</c:v>
                </c:pt>
                <c:pt idx="1">
                  <c:v>12.727922061357839</c:v>
                </c:pt>
              </c:numCache>
            </c:numRef>
          </c:xVal>
          <c:yVal>
            <c:numRef>
              <c:f>Sheet1!$E$3:$F$3</c:f>
              <c:numCache>
                <c:formatCode>General</c:formatCode>
                <c:ptCount val="2"/>
                <c:pt idx="0">
                  <c:v>63</c:v>
                </c:pt>
                <c:pt idx="1">
                  <c:v>6.3245553203367439</c:v>
                </c:pt>
              </c:numCache>
            </c:numRef>
          </c:yVal>
          <c:extLst xmlns:c16r2="http://schemas.microsoft.com/office/drawing/2015/06/chart">
            <c:ext xmlns:c16="http://schemas.microsoft.com/office/drawing/2014/chart" uri="{C3380CC4-5D6E-409C-BE32-E72D297353CC}">
              <c16:uniqueId val="{00000000-5D57-4C42-A0D5-A38BB3FE9C03}"/>
            </c:ext>
          </c:extLst>
        </c:ser>
        <c:ser>
          <c:idx val="1"/>
          <c:order val="1"/>
          <c:tx>
            <c:v>WU </c:v>
          </c:tx>
          <c:spPr>
            <a:ln w="25400" cap="rnd">
              <a:noFill/>
              <a:round/>
            </a:ln>
            <a:effectLst/>
          </c:spPr>
          <c:marker>
            <c:symbol val="circle"/>
            <c:size val="5"/>
            <c:spPr>
              <a:solidFill>
                <a:schemeClr val="accent2"/>
              </a:solidFill>
              <a:ln w="9525">
                <a:solidFill>
                  <a:schemeClr val="accent2"/>
                </a:solidFill>
              </a:ln>
              <a:effectLst/>
            </c:spPr>
          </c:marker>
          <c:xVal>
            <c:numRef>
              <c:f>Sheet1!$E$4:$E$5</c:f>
              <c:numCache>
                <c:formatCode>General</c:formatCode>
                <c:ptCount val="2"/>
                <c:pt idx="0">
                  <c:v>95</c:v>
                </c:pt>
                <c:pt idx="1">
                  <c:v>93</c:v>
                </c:pt>
              </c:numCache>
            </c:numRef>
          </c:xVal>
          <c:yVal>
            <c:numRef>
              <c:f>Sheet1!$F$4:$F$5</c:f>
              <c:numCache>
                <c:formatCode>General</c:formatCode>
                <c:ptCount val="2"/>
                <c:pt idx="0">
                  <c:v>11.180339887498954</c:v>
                </c:pt>
                <c:pt idx="1">
                  <c:v>7.6157731058639104</c:v>
                </c:pt>
              </c:numCache>
            </c:numRef>
          </c:yVal>
          <c:extLst xmlns:c16r2="http://schemas.microsoft.com/office/drawing/2015/06/chart">
            <c:ext xmlns:c16="http://schemas.microsoft.com/office/drawing/2014/chart" uri="{C3380CC4-5D6E-409C-BE32-E72D297353CC}">
              <c16:uniqueId val="{00000001-5D57-4C42-A0D5-A38BB3FE9C03}"/>
            </c:ext>
          </c:extLst>
        </c:ser>
        <c:axId val="237251584"/>
        <c:axId val="237294720"/>
      </c:scatterChart>
      <c:valAx>
        <c:axId val="237251584"/>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37294720"/>
        <c:crosses val="autoZero"/>
        <c:crossBetween val="midCat"/>
      </c:valAx>
      <c:valAx>
        <c:axId val="23729472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37251584"/>
        <c:crosses val="autoZero"/>
        <c:crossBetween val="midCat"/>
      </c:valAx>
      <c:spPr>
        <a:noFill/>
        <a:ln>
          <a:noFill/>
        </a:ln>
        <a:effectLst/>
      </c:spPr>
    </c:plotArea>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drawings/_rels/vmlDrawing1.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AB180-0982-4F8C-AA74-B51AE3DA0A21}" type="datetimeFigureOut">
              <a:rPr lang="zh-CN" altLang="en-US" smtClean="0"/>
              <a:pPr/>
              <a:t>2020/4/8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9F1050-2896-46A1-BE14-AC0EF526BE1C}" type="slidenum">
              <a:rPr lang="zh-CN" altLang="en-US" smtClean="0"/>
              <a:pPr/>
              <a:t>‹#›</a:t>
            </a:fld>
            <a:endParaRPr lang="zh-CN" altLang="en-US"/>
          </a:p>
        </p:txBody>
      </p:sp>
    </p:spTree>
    <p:extLst>
      <p:ext uri="{BB962C8B-B14F-4D97-AF65-F5344CB8AC3E}">
        <p14:creationId xmlns="" xmlns:p14="http://schemas.microsoft.com/office/powerpoint/2010/main" val="96417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1</a:t>
            </a:fld>
            <a:endParaRPr lang="zh-CN" altLang="en-US"/>
          </a:p>
        </p:txBody>
      </p:sp>
    </p:spTree>
    <p:extLst>
      <p:ext uri="{BB962C8B-B14F-4D97-AF65-F5344CB8AC3E}">
        <p14:creationId xmlns="" xmlns:p14="http://schemas.microsoft.com/office/powerpoint/2010/main" val="1983714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22</a:t>
            </a:fld>
            <a:endParaRPr lang="zh-CN" altLang="en-US"/>
          </a:p>
        </p:txBody>
      </p:sp>
    </p:spTree>
    <p:extLst>
      <p:ext uri="{BB962C8B-B14F-4D97-AF65-F5344CB8AC3E}">
        <p14:creationId xmlns="" xmlns:p14="http://schemas.microsoft.com/office/powerpoint/2010/main" val="3677707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23</a:t>
            </a:fld>
            <a:endParaRPr lang="zh-CN" altLang="en-US"/>
          </a:p>
        </p:txBody>
      </p:sp>
    </p:spTree>
    <p:extLst>
      <p:ext uri="{BB962C8B-B14F-4D97-AF65-F5344CB8AC3E}">
        <p14:creationId xmlns="" xmlns:p14="http://schemas.microsoft.com/office/powerpoint/2010/main" val="17345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28</a:t>
            </a:fld>
            <a:endParaRPr lang="zh-CN" altLang="en-US"/>
          </a:p>
        </p:txBody>
      </p:sp>
    </p:spTree>
    <p:extLst>
      <p:ext uri="{BB962C8B-B14F-4D97-AF65-F5344CB8AC3E}">
        <p14:creationId xmlns="" xmlns:p14="http://schemas.microsoft.com/office/powerpoint/2010/main" val="3677707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29</a:t>
            </a:fld>
            <a:endParaRPr lang="zh-CN" altLang="en-US"/>
          </a:p>
        </p:txBody>
      </p:sp>
    </p:spTree>
    <p:extLst>
      <p:ext uri="{BB962C8B-B14F-4D97-AF65-F5344CB8AC3E}">
        <p14:creationId xmlns="" xmlns:p14="http://schemas.microsoft.com/office/powerpoint/2010/main" val="3677707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30</a:t>
            </a:fld>
            <a:endParaRPr lang="zh-CN" altLang="en-US"/>
          </a:p>
        </p:txBody>
      </p:sp>
    </p:spTree>
    <p:extLst>
      <p:ext uri="{BB962C8B-B14F-4D97-AF65-F5344CB8AC3E}">
        <p14:creationId xmlns="" xmlns:p14="http://schemas.microsoft.com/office/powerpoint/2010/main" val="3677707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32</a:t>
            </a:fld>
            <a:endParaRPr lang="zh-CN" altLang="en-US"/>
          </a:p>
        </p:txBody>
      </p:sp>
    </p:spTree>
    <p:extLst>
      <p:ext uri="{BB962C8B-B14F-4D97-AF65-F5344CB8AC3E}">
        <p14:creationId xmlns="" xmlns:p14="http://schemas.microsoft.com/office/powerpoint/2010/main" val="1167484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33</a:t>
            </a:fld>
            <a:endParaRPr lang="zh-CN" altLang="en-US"/>
          </a:p>
        </p:txBody>
      </p:sp>
    </p:spTree>
    <p:extLst>
      <p:ext uri="{BB962C8B-B14F-4D97-AF65-F5344CB8AC3E}">
        <p14:creationId xmlns="" xmlns:p14="http://schemas.microsoft.com/office/powerpoint/2010/main" val="13990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34</a:t>
            </a:fld>
            <a:endParaRPr lang="zh-CN" altLang="en-US"/>
          </a:p>
        </p:txBody>
      </p:sp>
    </p:spTree>
    <p:extLst>
      <p:ext uri="{BB962C8B-B14F-4D97-AF65-F5344CB8AC3E}">
        <p14:creationId xmlns="" xmlns:p14="http://schemas.microsoft.com/office/powerpoint/2010/main" val="3677707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35</a:t>
            </a:fld>
            <a:endParaRPr lang="zh-CN" altLang="en-US"/>
          </a:p>
        </p:txBody>
      </p:sp>
    </p:spTree>
    <p:extLst>
      <p:ext uri="{BB962C8B-B14F-4D97-AF65-F5344CB8AC3E}">
        <p14:creationId xmlns="" xmlns:p14="http://schemas.microsoft.com/office/powerpoint/2010/main" val="441620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36</a:t>
            </a:fld>
            <a:endParaRPr lang="zh-CN" altLang="en-US"/>
          </a:p>
        </p:txBody>
      </p:sp>
    </p:spTree>
    <p:extLst>
      <p:ext uri="{BB962C8B-B14F-4D97-AF65-F5344CB8AC3E}">
        <p14:creationId xmlns="" xmlns:p14="http://schemas.microsoft.com/office/powerpoint/2010/main" val="328840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2</a:t>
            </a:fld>
            <a:endParaRPr lang="zh-CN" altLang="en-US"/>
          </a:p>
        </p:txBody>
      </p:sp>
    </p:spTree>
    <p:extLst>
      <p:ext uri="{BB962C8B-B14F-4D97-AF65-F5344CB8AC3E}">
        <p14:creationId xmlns="" xmlns:p14="http://schemas.microsoft.com/office/powerpoint/2010/main" val="3755763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37</a:t>
            </a:fld>
            <a:endParaRPr lang="zh-CN" altLang="en-US"/>
          </a:p>
        </p:txBody>
      </p:sp>
    </p:spTree>
    <p:extLst>
      <p:ext uri="{BB962C8B-B14F-4D97-AF65-F5344CB8AC3E}">
        <p14:creationId xmlns="" xmlns:p14="http://schemas.microsoft.com/office/powerpoint/2010/main" val="3260428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38</a:t>
            </a:fld>
            <a:endParaRPr lang="zh-CN" altLang="en-US"/>
          </a:p>
        </p:txBody>
      </p:sp>
    </p:spTree>
    <p:extLst>
      <p:ext uri="{BB962C8B-B14F-4D97-AF65-F5344CB8AC3E}">
        <p14:creationId xmlns="" xmlns:p14="http://schemas.microsoft.com/office/powerpoint/2010/main" val="3807463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39</a:t>
            </a:fld>
            <a:endParaRPr lang="zh-CN" altLang="en-US"/>
          </a:p>
        </p:txBody>
      </p:sp>
    </p:spTree>
    <p:extLst>
      <p:ext uri="{BB962C8B-B14F-4D97-AF65-F5344CB8AC3E}">
        <p14:creationId xmlns="" xmlns:p14="http://schemas.microsoft.com/office/powerpoint/2010/main" val="13990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40</a:t>
            </a:fld>
            <a:endParaRPr lang="zh-CN" altLang="en-US"/>
          </a:p>
        </p:txBody>
      </p:sp>
    </p:spTree>
    <p:extLst>
      <p:ext uri="{BB962C8B-B14F-4D97-AF65-F5344CB8AC3E}">
        <p14:creationId xmlns="" xmlns:p14="http://schemas.microsoft.com/office/powerpoint/2010/main" val="2687788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41</a:t>
            </a:fld>
            <a:endParaRPr lang="zh-CN" altLang="en-US"/>
          </a:p>
        </p:txBody>
      </p:sp>
    </p:spTree>
    <p:extLst>
      <p:ext uri="{BB962C8B-B14F-4D97-AF65-F5344CB8AC3E}">
        <p14:creationId xmlns="" xmlns:p14="http://schemas.microsoft.com/office/powerpoint/2010/main" val="1530757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42</a:t>
            </a:fld>
            <a:endParaRPr lang="zh-CN" altLang="en-US"/>
          </a:p>
        </p:txBody>
      </p:sp>
    </p:spTree>
    <p:extLst>
      <p:ext uri="{BB962C8B-B14F-4D97-AF65-F5344CB8AC3E}">
        <p14:creationId xmlns="" xmlns:p14="http://schemas.microsoft.com/office/powerpoint/2010/main" val="2965946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43</a:t>
            </a:fld>
            <a:endParaRPr lang="zh-CN" altLang="en-US"/>
          </a:p>
        </p:txBody>
      </p:sp>
    </p:spTree>
    <p:extLst>
      <p:ext uri="{BB962C8B-B14F-4D97-AF65-F5344CB8AC3E}">
        <p14:creationId xmlns="" xmlns:p14="http://schemas.microsoft.com/office/powerpoint/2010/main" val="1897470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44</a:t>
            </a:fld>
            <a:endParaRPr lang="zh-CN" altLang="en-US"/>
          </a:p>
        </p:txBody>
      </p:sp>
    </p:spTree>
    <p:extLst>
      <p:ext uri="{BB962C8B-B14F-4D97-AF65-F5344CB8AC3E}">
        <p14:creationId xmlns="" xmlns:p14="http://schemas.microsoft.com/office/powerpoint/2010/main" val="341344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45</a:t>
            </a:fld>
            <a:endParaRPr lang="zh-CN" altLang="en-US"/>
          </a:p>
        </p:txBody>
      </p:sp>
    </p:spTree>
    <p:extLst>
      <p:ext uri="{BB962C8B-B14F-4D97-AF65-F5344CB8AC3E}">
        <p14:creationId xmlns="" xmlns:p14="http://schemas.microsoft.com/office/powerpoint/2010/main" val="2830001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46</a:t>
            </a:fld>
            <a:endParaRPr lang="zh-CN" altLang="en-US"/>
          </a:p>
        </p:txBody>
      </p:sp>
    </p:spTree>
    <p:extLst>
      <p:ext uri="{BB962C8B-B14F-4D97-AF65-F5344CB8AC3E}">
        <p14:creationId xmlns="" xmlns:p14="http://schemas.microsoft.com/office/powerpoint/2010/main" val="319732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3</a:t>
            </a:fld>
            <a:endParaRPr lang="zh-CN" altLang="en-US"/>
          </a:p>
        </p:txBody>
      </p:sp>
    </p:spTree>
    <p:extLst>
      <p:ext uri="{BB962C8B-B14F-4D97-AF65-F5344CB8AC3E}">
        <p14:creationId xmlns="" xmlns:p14="http://schemas.microsoft.com/office/powerpoint/2010/main" val="3755763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47</a:t>
            </a:fld>
            <a:endParaRPr lang="zh-CN" altLang="en-US"/>
          </a:p>
        </p:txBody>
      </p:sp>
    </p:spTree>
    <p:extLst>
      <p:ext uri="{BB962C8B-B14F-4D97-AF65-F5344CB8AC3E}">
        <p14:creationId xmlns="" xmlns:p14="http://schemas.microsoft.com/office/powerpoint/2010/main" val="3807587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48</a:t>
            </a:fld>
            <a:endParaRPr lang="zh-CN" altLang="en-US"/>
          </a:p>
        </p:txBody>
      </p:sp>
    </p:spTree>
    <p:extLst>
      <p:ext uri="{BB962C8B-B14F-4D97-AF65-F5344CB8AC3E}">
        <p14:creationId xmlns="" xmlns:p14="http://schemas.microsoft.com/office/powerpoint/2010/main" val="3218516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49</a:t>
            </a:fld>
            <a:endParaRPr lang="zh-CN" altLang="en-US"/>
          </a:p>
        </p:txBody>
      </p:sp>
    </p:spTree>
    <p:extLst>
      <p:ext uri="{BB962C8B-B14F-4D97-AF65-F5344CB8AC3E}">
        <p14:creationId xmlns="" xmlns:p14="http://schemas.microsoft.com/office/powerpoint/2010/main" val="1199346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50</a:t>
            </a:fld>
            <a:endParaRPr lang="zh-CN" altLang="en-US"/>
          </a:p>
        </p:txBody>
      </p:sp>
    </p:spTree>
    <p:extLst>
      <p:ext uri="{BB962C8B-B14F-4D97-AF65-F5344CB8AC3E}">
        <p14:creationId xmlns="" xmlns:p14="http://schemas.microsoft.com/office/powerpoint/2010/main" val="173450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51</a:t>
            </a:fld>
            <a:endParaRPr lang="zh-CN" altLang="en-US"/>
          </a:p>
        </p:txBody>
      </p:sp>
    </p:spTree>
    <p:extLst>
      <p:ext uri="{BB962C8B-B14F-4D97-AF65-F5344CB8AC3E}">
        <p14:creationId xmlns="" xmlns:p14="http://schemas.microsoft.com/office/powerpoint/2010/main" val="3987754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60</a:t>
            </a:fld>
            <a:endParaRPr lang="zh-CN" altLang="en-US"/>
          </a:p>
        </p:txBody>
      </p:sp>
    </p:spTree>
    <p:extLst>
      <p:ext uri="{BB962C8B-B14F-4D97-AF65-F5344CB8AC3E}">
        <p14:creationId xmlns="" xmlns:p14="http://schemas.microsoft.com/office/powerpoint/2010/main" val="3183252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62</a:t>
            </a:fld>
            <a:endParaRPr lang="zh-CN" altLang="en-US"/>
          </a:p>
        </p:txBody>
      </p:sp>
    </p:spTree>
    <p:extLst>
      <p:ext uri="{BB962C8B-B14F-4D97-AF65-F5344CB8AC3E}">
        <p14:creationId xmlns="" xmlns:p14="http://schemas.microsoft.com/office/powerpoint/2010/main" val="94245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63</a:t>
            </a:fld>
            <a:endParaRPr lang="zh-CN" altLang="en-US"/>
          </a:p>
        </p:txBody>
      </p:sp>
    </p:spTree>
    <p:extLst>
      <p:ext uri="{BB962C8B-B14F-4D97-AF65-F5344CB8AC3E}">
        <p14:creationId xmlns="" xmlns:p14="http://schemas.microsoft.com/office/powerpoint/2010/main" val="1734509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64</a:t>
            </a:fld>
            <a:endParaRPr lang="zh-CN" altLang="en-US"/>
          </a:p>
        </p:txBody>
      </p:sp>
    </p:spTree>
    <p:extLst>
      <p:ext uri="{BB962C8B-B14F-4D97-AF65-F5344CB8AC3E}">
        <p14:creationId xmlns="" xmlns:p14="http://schemas.microsoft.com/office/powerpoint/2010/main" val="1202908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65</a:t>
            </a:fld>
            <a:endParaRPr lang="zh-CN" altLang="en-US"/>
          </a:p>
        </p:txBody>
      </p:sp>
    </p:spTree>
    <p:extLst>
      <p:ext uri="{BB962C8B-B14F-4D97-AF65-F5344CB8AC3E}">
        <p14:creationId xmlns="" xmlns:p14="http://schemas.microsoft.com/office/powerpoint/2010/main" val="321368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4</a:t>
            </a:fld>
            <a:endParaRPr lang="zh-CN" altLang="en-US"/>
          </a:p>
        </p:txBody>
      </p:sp>
    </p:spTree>
    <p:extLst>
      <p:ext uri="{BB962C8B-B14F-4D97-AF65-F5344CB8AC3E}">
        <p14:creationId xmlns="" xmlns:p14="http://schemas.microsoft.com/office/powerpoint/2010/main" val="341344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66</a:t>
            </a:fld>
            <a:endParaRPr lang="zh-CN" altLang="en-US"/>
          </a:p>
        </p:txBody>
      </p:sp>
    </p:spTree>
    <p:extLst>
      <p:ext uri="{BB962C8B-B14F-4D97-AF65-F5344CB8AC3E}">
        <p14:creationId xmlns="" xmlns:p14="http://schemas.microsoft.com/office/powerpoint/2010/main" val="94245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67</a:t>
            </a:fld>
            <a:endParaRPr lang="zh-CN" altLang="en-US"/>
          </a:p>
        </p:txBody>
      </p:sp>
    </p:spTree>
    <p:extLst>
      <p:ext uri="{BB962C8B-B14F-4D97-AF65-F5344CB8AC3E}">
        <p14:creationId xmlns="" xmlns:p14="http://schemas.microsoft.com/office/powerpoint/2010/main" val="2139743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68</a:t>
            </a:fld>
            <a:endParaRPr lang="zh-CN" altLang="en-US"/>
          </a:p>
        </p:txBody>
      </p:sp>
    </p:spTree>
    <p:extLst>
      <p:ext uri="{BB962C8B-B14F-4D97-AF65-F5344CB8AC3E}">
        <p14:creationId xmlns="" xmlns:p14="http://schemas.microsoft.com/office/powerpoint/2010/main" val="3987754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69</a:t>
            </a:fld>
            <a:endParaRPr lang="zh-CN" altLang="en-US"/>
          </a:p>
        </p:txBody>
      </p:sp>
    </p:spTree>
    <p:extLst>
      <p:ext uri="{BB962C8B-B14F-4D97-AF65-F5344CB8AC3E}">
        <p14:creationId xmlns="" xmlns:p14="http://schemas.microsoft.com/office/powerpoint/2010/main" val="2163246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70</a:t>
            </a:fld>
            <a:endParaRPr lang="zh-CN" altLang="en-US"/>
          </a:p>
        </p:txBody>
      </p:sp>
    </p:spTree>
    <p:extLst>
      <p:ext uri="{BB962C8B-B14F-4D97-AF65-F5344CB8AC3E}">
        <p14:creationId xmlns="" xmlns:p14="http://schemas.microsoft.com/office/powerpoint/2010/main" val="3625692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71</a:t>
            </a:fld>
            <a:endParaRPr lang="zh-CN" altLang="en-US"/>
          </a:p>
        </p:txBody>
      </p:sp>
    </p:spTree>
    <p:extLst>
      <p:ext uri="{BB962C8B-B14F-4D97-AF65-F5344CB8AC3E}">
        <p14:creationId xmlns="" xmlns:p14="http://schemas.microsoft.com/office/powerpoint/2010/main" val="276701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72</a:t>
            </a:fld>
            <a:endParaRPr lang="zh-CN" altLang="en-US"/>
          </a:p>
        </p:txBody>
      </p:sp>
    </p:spTree>
    <p:extLst>
      <p:ext uri="{BB962C8B-B14F-4D97-AF65-F5344CB8AC3E}">
        <p14:creationId xmlns="" xmlns:p14="http://schemas.microsoft.com/office/powerpoint/2010/main" val="1184858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73</a:t>
            </a:fld>
            <a:endParaRPr lang="zh-CN" altLang="en-US"/>
          </a:p>
        </p:txBody>
      </p:sp>
    </p:spTree>
    <p:extLst>
      <p:ext uri="{BB962C8B-B14F-4D97-AF65-F5344CB8AC3E}">
        <p14:creationId xmlns="" xmlns:p14="http://schemas.microsoft.com/office/powerpoint/2010/main" val="2312777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74</a:t>
            </a:fld>
            <a:endParaRPr lang="zh-CN" altLang="en-US"/>
          </a:p>
        </p:txBody>
      </p:sp>
    </p:spTree>
    <p:extLst>
      <p:ext uri="{BB962C8B-B14F-4D97-AF65-F5344CB8AC3E}">
        <p14:creationId xmlns="" xmlns:p14="http://schemas.microsoft.com/office/powerpoint/2010/main" val="2304499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75</a:t>
            </a:fld>
            <a:endParaRPr lang="zh-CN" altLang="en-US"/>
          </a:p>
        </p:txBody>
      </p:sp>
    </p:spTree>
    <p:extLst>
      <p:ext uri="{BB962C8B-B14F-4D97-AF65-F5344CB8AC3E}">
        <p14:creationId xmlns="" xmlns:p14="http://schemas.microsoft.com/office/powerpoint/2010/main" val="2637731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0FAF3F-5C5A-4E5B-91D6-56E28EF04B43}" type="slidenum">
              <a:rPr lang="zh-CN" altLang="en-US" smtClean="0"/>
              <a:pPr/>
              <a:t>15</a:t>
            </a:fld>
            <a:endParaRPr lang="zh-CN" altLang="en-US"/>
          </a:p>
        </p:txBody>
      </p:sp>
    </p:spTree>
    <p:extLst>
      <p:ext uri="{BB962C8B-B14F-4D97-AF65-F5344CB8AC3E}">
        <p14:creationId xmlns="" xmlns:p14="http://schemas.microsoft.com/office/powerpoint/2010/main" val="173450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16</a:t>
            </a:fld>
            <a:endParaRPr lang="zh-CN" altLang="en-US"/>
          </a:p>
        </p:txBody>
      </p:sp>
    </p:spTree>
    <p:extLst>
      <p:ext uri="{BB962C8B-B14F-4D97-AF65-F5344CB8AC3E}">
        <p14:creationId xmlns="" xmlns:p14="http://schemas.microsoft.com/office/powerpoint/2010/main" val="2830001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18</a:t>
            </a:fld>
            <a:endParaRPr lang="zh-CN" altLang="en-US"/>
          </a:p>
        </p:txBody>
      </p:sp>
    </p:spTree>
    <p:extLst>
      <p:ext uri="{BB962C8B-B14F-4D97-AF65-F5344CB8AC3E}">
        <p14:creationId xmlns="" xmlns:p14="http://schemas.microsoft.com/office/powerpoint/2010/main" val="3677707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19</a:t>
            </a:fld>
            <a:endParaRPr lang="zh-CN" altLang="en-US"/>
          </a:p>
        </p:txBody>
      </p:sp>
    </p:spTree>
    <p:extLst>
      <p:ext uri="{BB962C8B-B14F-4D97-AF65-F5344CB8AC3E}">
        <p14:creationId xmlns="" xmlns:p14="http://schemas.microsoft.com/office/powerpoint/2010/main" val="3677707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9F1050-2896-46A1-BE14-AC0EF526BE1C}" type="slidenum">
              <a:rPr lang="zh-CN" altLang="en-US" smtClean="0"/>
              <a:pPr/>
              <a:t>20</a:t>
            </a:fld>
            <a:endParaRPr lang="zh-CN" altLang="en-US"/>
          </a:p>
        </p:txBody>
      </p:sp>
    </p:spTree>
    <p:extLst>
      <p:ext uri="{BB962C8B-B14F-4D97-AF65-F5344CB8AC3E}">
        <p14:creationId xmlns="" xmlns:p14="http://schemas.microsoft.com/office/powerpoint/2010/main" val="3677707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9BED17C-D37F-4A2B-9551-4996C2457E7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BA8CDF71-F201-4A50-905E-F5ABF81F9B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4A4D03EE-AB71-4B56-B953-EC8C1A930ECF}"/>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5" name="页脚占位符 4">
            <a:extLst>
              <a:ext uri="{FF2B5EF4-FFF2-40B4-BE49-F238E27FC236}">
                <a16:creationId xmlns="" xmlns:a16="http://schemas.microsoft.com/office/drawing/2014/main" id="{5CE90B5B-F96F-48C5-8216-BE8C0B5E8F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16706BAC-FC19-4C69-B94B-AAD2129B1867}"/>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1781589098"/>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2A0F50B-3CCC-44D0-8F02-82459B1E060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49B2025B-F2CF-459A-BBCB-CA17C6C8F21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14F029BB-7F0E-4CDB-BD70-79BE92B7B863}"/>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5" name="页脚占位符 4">
            <a:extLst>
              <a:ext uri="{FF2B5EF4-FFF2-40B4-BE49-F238E27FC236}">
                <a16:creationId xmlns="" xmlns:a16="http://schemas.microsoft.com/office/drawing/2014/main" id="{3DB65DFE-96F0-498E-9756-AE767C6159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9D239795-5E09-49B6-AAF9-C00502CBCB77}"/>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1430765528"/>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B56E1F5F-667D-489E-BDAB-A1778750521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E9559E43-7D2F-4579-8708-1558B6FEE62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A0A1C24E-BCE7-42EE-9ACA-DEB26EA915EE}"/>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5" name="页脚占位符 4">
            <a:extLst>
              <a:ext uri="{FF2B5EF4-FFF2-40B4-BE49-F238E27FC236}">
                <a16:creationId xmlns="" xmlns:a16="http://schemas.microsoft.com/office/drawing/2014/main" id="{0A5B9507-CD50-4D18-A11F-AF08FA5E69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C6B5610-A416-4C95-95C7-DEB2F37A2422}"/>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580465224"/>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BD976D9C-9640-432B-BB4E-12A35CBC1F7F}"/>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3" name="页脚占位符 2">
            <a:extLst>
              <a:ext uri="{FF2B5EF4-FFF2-40B4-BE49-F238E27FC236}">
                <a16:creationId xmlns="" xmlns:a16="http://schemas.microsoft.com/office/drawing/2014/main" id="{F9138B28-12FB-4B21-BF53-5D81D4926FD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DC3939CE-630D-4D64-8646-1B5B919D2043}"/>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4131286040"/>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603A822-71C1-4D5C-AE73-B689514185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789CD556-97A8-4525-A30D-274169F629D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8C36D6A9-1802-4A4E-BE0C-F162AA5CE95E}"/>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5" name="页脚占位符 4">
            <a:extLst>
              <a:ext uri="{FF2B5EF4-FFF2-40B4-BE49-F238E27FC236}">
                <a16:creationId xmlns="" xmlns:a16="http://schemas.microsoft.com/office/drawing/2014/main" id="{6182E8CE-8613-49E6-A14D-E59FAF3F55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A1CDA121-5417-4F01-AD09-D40D701E6673}"/>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1421686863"/>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FDABE4A-92BE-43D6-8902-93CC67959A1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EBD1D9C7-DE4E-423F-A0BF-006416729A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EB6A79A0-49CC-486A-9B3B-58DFFA159946}"/>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5" name="页脚占位符 4">
            <a:extLst>
              <a:ext uri="{FF2B5EF4-FFF2-40B4-BE49-F238E27FC236}">
                <a16:creationId xmlns="" xmlns:a16="http://schemas.microsoft.com/office/drawing/2014/main" id="{B402074D-A5DF-41B7-8942-847D1F9BC7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9EEB1B89-64FA-4152-B08F-A6604D40C54C}"/>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882075100"/>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6E2BF19-C261-426A-9BE3-F562262A04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B191F6B7-7CE6-4F69-B54A-A83AC4255B9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B5597B9F-4BF8-4F01-B9D2-6D85562680F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2194CE06-3CE1-4BEC-ABE7-08BAF8B5F80E}"/>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6" name="页脚占位符 5">
            <a:extLst>
              <a:ext uri="{FF2B5EF4-FFF2-40B4-BE49-F238E27FC236}">
                <a16:creationId xmlns="" xmlns:a16="http://schemas.microsoft.com/office/drawing/2014/main" id="{2DAE41B2-A137-48A7-8BEF-F4EEFC9BB1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63CE0544-BD28-442E-B8C6-E19A2325269E}"/>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293047001"/>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4EB2CB4-FA14-4E70-90C6-4523D1AFCAE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E4C2B294-0426-4605-84CB-515E3AA35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58F3AED8-53C8-488F-AEA7-8114BDF9798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4972E3FF-48EB-4B65-9AA3-621773C3AA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B3211979-4428-4B9E-9ADE-E710A86321A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E011C745-E0DE-4206-8A30-00FA17C2F872}"/>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8" name="页脚占位符 7">
            <a:extLst>
              <a:ext uri="{FF2B5EF4-FFF2-40B4-BE49-F238E27FC236}">
                <a16:creationId xmlns="" xmlns:a16="http://schemas.microsoft.com/office/drawing/2014/main" id="{6394AC52-A6D6-488A-BF34-1A99DE9A033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55E08A59-9BC8-480D-AD0D-1178C52BBA5F}"/>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3047887291"/>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0051028-055B-462D-B518-8314537BDD7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165B6DEC-8342-4B05-A127-029C746FE223}"/>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4" name="页脚占位符 3">
            <a:extLst>
              <a:ext uri="{FF2B5EF4-FFF2-40B4-BE49-F238E27FC236}">
                <a16:creationId xmlns="" xmlns:a16="http://schemas.microsoft.com/office/drawing/2014/main" id="{17143C31-8D05-46A4-8521-656A5C6AE85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A9527139-074D-4ADB-BDF0-B49315DD33E4}"/>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4260693705"/>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BD976D9C-9640-432B-BB4E-12A35CBC1F7F}"/>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3" name="页脚占位符 2">
            <a:extLst>
              <a:ext uri="{FF2B5EF4-FFF2-40B4-BE49-F238E27FC236}">
                <a16:creationId xmlns="" xmlns:a16="http://schemas.microsoft.com/office/drawing/2014/main" id="{F9138B28-12FB-4B21-BF53-5D81D4926FD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DC3939CE-630D-4D64-8646-1B5B919D2043}"/>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2921826217"/>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8B4D0E6-B469-4928-B06B-84959C0E073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68662F67-60CA-4900-AEC6-F955551627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a16="http://schemas.microsoft.com/office/drawing/2014/main" id="{153B0068-39BB-473C-B689-46F90888E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2C4731B0-D37F-4AA1-B71D-7B52C3A9A1CE}"/>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6" name="页脚占位符 5">
            <a:extLst>
              <a:ext uri="{FF2B5EF4-FFF2-40B4-BE49-F238E27FC236}">
                <a16:creationId xmlns="" xmlns:a16="http://schemas.microsoft.com/office/drawing/2014/main" id="{5B9D63F1-870D-4BF0-B722-A788656621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59BF6718-7ECD-439A-A8E9-8DA69EC0329A}"/>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3685737425"/>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D53BCC4-5626-426F-8DCC-1B0A9532F12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37270869-EB9A-4EC9-96A7-6172BA8B0E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2D5677EE-2316-4F36-8640-49957A810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C7F9A11E-36CE-40F1-ACF7-4AB470915B2D}"/>
              </a:ext>
            </a:extLst>
          </p:cNvPr>
          <p:cNvSpPr>
            <a:spLocks noGrp="1"/>
          </p:cNvSpPr>
          <p:nvPr>
            <p:ph type="dt" sz="half" idx="10"/>
          </p:nvPr>
        </p:nvSpPr>
        <p:spPr/>
        <p:txBody>
          <a:bodyPr/>
          <a:lstStyle/>
          <a:p>
            <a:fld id="{FC589AF5-BF17-407B-A8F6-E69B1EA6D908}" type="datetimeFigureOut">
              <a:rPr lang="zh-CN" altLang="en-US" smtClean="0"/>
              <a:pPr/>
              <a:t>2020/4/8</a:t>
            </a:fld>
            <a:endParaRPr lang="zh-CN" altLang="en-US"/>
          </a:p>
        </p:txBody>
      </p:sp>
      <p:sp>
        <p:nvSpPr>
          <p:cNvPr id="6" name="页脚占位符 5">
            <a:extLst>
              <a:ext uri="{FF2B5EF4-FFF2-40B4-BE49-F238E27FC236}">
                <a16:creationId xmlns="" xmlns:a16="http://schemas.microsoft.com/office/drawing/2014/main" id="{E3F7F925-68E1-444C-B90B-97BB3B6E5E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FCE73FB0-E9BD-4729-A82D-C016819393A1}"/>
              </a:ext>
            </a:extLst>
          </p:cNvPr>
          <p:cNvSpPr>
            <a:spLocks noGrp="1"/>
          </p:cNvSpPr>
          <p:nvPr>
            <p:ph type="sldNum" sz="quarter" idx="12"/>
          </p:nvPr>
        </p:nvSpPr>
        <p:spPr/>
        <p:txBody>
          <a:body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3255551661"/>
      </p:ext>
    </p:extLst>
  </p:cSld>
  <p:clrMapOvr>
    <a:masterClrMapping/>
  </p:clrMapOvr>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45523CF4-667A-478E-A814-2B6B7B979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8B7FE948-9E67-402B-982F-0F28E91111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1F90036A-0244-4E95-B9DD-90F3D5BA77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589AF5-BF17-407B-A8F6-E69B1EA6D908}" type="datetimeFigureOut">
              <a:rPr lang="zh-CN" altLang="en-US" smtClean="0"/>
              <a:pPr/>
              <a:t>2020/4/8</a:t>
            </a:fld>
            <a:endParaRPr lang="zh-CN" altLang="en-US"/>
          </a:p>
        </p:txBody>
      </p:sp>
      <p:sp>
        <p:nvSpPr>
          <p:cNvPr id="5" name="页脚占位符 4">
            <a:extLst>
              <a:ext uri="{FF2B5EF4-FFF2-40B4-BE49-F238E27FC236}">
                <a16:creationId xmlns="" xmlns:a16="http://schemas.microsoft.com/office/drawing/2014/main" id="{A6ABA10B-35DF-4AFB-8AFC-B888CDAA28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A9A99E30-1B2A-417E-94BC-9790FC367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972E1-5D6F-41F4-9389-9749E860B284}" type="slidenum">
              <a:rPr lang="zh-CN" altLang="en-US" smtClean="0"/>
              <a:pPr/>
              <a:t>‹#›</a:t>
            </a:fld>
            <a:endParaRPr lang="zh-CN" altLang="en-US"/>
          </a:p>
        </p:txBody>
      </p:sp>
    </p:spTree>
    <p:extLst>
      <p:ext uri="{BB962C8B-B14F-4D97-AF65-F5344CB8AC3E}">
        <p14:creationId xmlns="" xmlns:p14="http://schemas.microsoft.com/office/powerpoint/2010/main" val="2002463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6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 xmlns:a16="http://schemas.microsoft.com/office/drawing/2014/main" id="{0FA35A0C-EEBB-4A8B-8F68-82465AB232DE}"/>
              </a:ext>
            </a:extLst>
          </p:cNvPr>
          <p:cNvSpPr/>
          <p:nvPr/>
        </p:nvSpPr>
        <p:spPr>
          <a:xfrm>
            <a:off x="-528320" y="-365760"/>
            <a:ext cx="2428240" cy="2428240"/>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椭圆 4">
            <a:extLst>
              <a:ext uri="{FF2B5EF4-FFF2-40B4-BE49-F238E27FC236}">
                <a16:creationId xmlns="" xmlns:a16="http://schemas.microsoft.com/office/drawing/2014/main" id="{D314A05A-387B-4ADF-91F9-CAFA0E5114EA}"/>
              </a:ext>
            </a:extLst>
          </p:cNvPr>
          <p:cNvSpPr/>
          <p:nvPr/>
        </p:nvSpPr>
        <p:spPr>
          <a:xfrm>
            <a:off x="11089640" y="313909"/>
            <a:ext cx="2428240" cy="242824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椭圆 5">
            <a:extLst>
              <a:ext uri="{FF2B5EF4-FFF2-40B4-BE49-F238E27FC236}">
                <a16:creationId xmlns="" xmlns:a16="http://schemas.microsoft.com/office/drawing/2014/main" id="{CC143615-5EA6-4C2A-B105-C8BBDD3818D1}"/>
              </a:ext>
            </a:extLst>
          </p:cNvPr>
          <p:cNvSpPr/>
          <p:nvPr/>
        </p:nvSpPr>
        <p:spPr>
          <a:xfrm>
            <a:off x="9087944" y="1158415"/>
            <a:ext cx="739228" cy="739228"/>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椭圆 6">
            <a:extLst>
              <a:ext uri="{FF2B5EF4-FFF2-40B4-BE49-F238E27FC236}">
                <a16:creationId xmlns="" xmlns:a16="http://schemas.microsoft.com/office/drawing/2014/main" id="{C9D6FE0E-3E42-4478-8EB2-38F06B6CBF70}"/>
              </a:ext>
            </a:extLst>
          </p:cNvPr>
          <p:cNvSpPr/>
          <p:nvPr/>
        </p:nvSpPr>
        <p:spPr>
          <a:xfrm>
            <a:off x="523240" y="6177280"/>
            <a:ext cx="325120" cy="32512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椭圆 7">
            <a:extLst>
              <a:ext uri="{FF2B5EF4-FFF2-40B4-BE49-F238E27FC236}">
                <a16:creationId xmlns="" xmlns:a16="http://schemas.microsoft.com/office/drawing/2014/main" id="{ED9F3784-56A7-471A-AFD3-ACF0B59CC174}"/>
              </a:ext>
            </a:extLst>
          </p:cNvPr>
          <p:cNvSpPr/>
          <p:nvPr/>
        </p:nvSpPr>
        <p:spPr>
          <a:xfrm>
            <a:off x="11089640" y="5445760"/>
            <a:ext cx="1198880" cy="1198880"/>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a:extLst>
              <a:ext uri="{FF2B5EF4-FFF2-40B4-BE49-F238E27FC236}">
                <a16:creationId xmlns="" xmlns:a16="http://schemas.microsoft.com/office/drawing/2014/main" id="{A8825CC4-8B49-4863-AED1-93F774130105}"/>
              </a:ext>
            </a:extLst>
          </p:cNvPr>
          <p:cNvSpPr txBox="1"/>
          <p:nvPr/>
        </p:nvSpPr>
        <p:spPr>
          <a:xfrm>
            <a:off x="1745987" y="2489929"/>
            <a:ext cx="8460971" cy="1323439"/>
          </a:xfrm>
          <a:prstGeom prst="rect">
            <a:avLst/>
          </a:prstGeom>
          <a:noFill/>
        </p:spPr>
        <p:txBody>
          <a:bodyPr wrap="none" rtlCol="0">
            <a:spAutoFit/>
          </a:bodyPr>
          <a:lstStyle/>
          <a:p>
            <a:r>
              <a:rPr lang="zh-CN" altLang="en-US" sz="80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莫兰迪色</a:t>
            </a:r>
            <a:r>
              <a:rPr lang="en-US" altLang="zh-CN" sz="8000" dirty="0" err="1"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Morandi</a:t>
            </a:r>
            <a:endParaRPr lang="zh-CN" altLang="en-US" sz="80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a:extLst>
              <a:ext uri="{FF2B5EF4-FFF2-40B4-BE49-F238E27FC236}">
                <a16:creationId xmlns="" xmlns:a16="http://schemas.microsoft.com/office/drawing/2014/main" id="{8FF8C122-D16B-4D4E-B2C0-D3C3AED29D0B}"/>
              </a:ext>
            </a:extLst>
          </p:cNvPr>
          <p:cNvSpPr txBox="1"/>
          <p:nvPr/>
        </p:nvSpPr>
        <p:spPr>
          <a:xfrm>
            <a:off x="3059439" y="3791024"/>
            <a:ext cx="6810704" cy="458908"/>
          </a:xfrm>
          <a:prstGeom prst="rect">
            <a:avLst/>
          </a:prstGeom>
          <a:noFill/>
        </p:spPr>
        <p:txBody>
          <a:bodyPr wrap="square" rtlCol="0">
            <a:spAutoFit/>
          </a:bodyPr>
          <a:lstStyle/>
          <a:p>
            <a:pPr>
              <a:lnSpc>
                <a:spcPct val="150000"/>
              </a:lnSpc>
            </a:pPr>
            <a:r>
              <a:rPr lang="en-US" altLang="zh-CN"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One of the most popular and APPEALING COLORS </a:t>
            </a:r>
            <a:endPar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a:extLst>
              <a:ext uri="{FF2B5EF4-FFF2-40B4-BE49-F238E27FC236}">
                <a16:creationId xmlns="" xmlns:a16="http://schemas.microsoft.com/office/drawing/2014/main" id="{C7F51D65-9A07-4B64-AF77-FBAD5756B731}"/>
              </a:ext>
            </a:extLst>
          </p:cNvPr>
          <p:cNvSpPr txBox="1"/>
          <p:nvPr/>
        </p:nvSpPr>
        <p:spPr>
          <a:xfrm>
            <a:off x="3114962" y="4609173"/>
            <a:ext cx="4831707" cy="507831"/>
          </a:xfrm>
          <a:prstGeom prst="rect">
            <a:avLst/>
          </a:prstGeom>
          <a:noFill/>
        </p:spPr>
        <p:txBody>
          <a:bodyPr wrap="none" rtlCol="0">
            <a:spAutoFit/>
          </a:bodyPr>
          <a:lstStyle/>
          <a:p>
            <a:pPr>
              <a:lnSpc>
                <a:spcPct val="150000"/>
              </a:lnSpc>
            </a:pPr>
            <a:r>
              <a:rPr lang="zh-CN" altLang="en-US"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汇报人</a:t>
            </a:r>
            <a:r>
              <a:rPr lang="zh-CN" altLang="en-US"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Group3</a:t>
            </a:r>
            <a:r>
              <a:rPr lang="zh-CN" altLang="en-US"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汇报时间：</a:t>
            </a:r>
            <a:r>
              <a:rPr lang="en-US" altLang="zh-CN"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2020.04.08</a:t>
            </a:r>
            <a:endParaRPr lang="zh-CN" altLang="en-US"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a:extLst>
              <a:ext uri="{FF2B5EF4-FFF2-40B4-BE49-F238E27FC236}">
                <a16:creationId xmlns="" xmlns:a16="http://schemas.microsoft.com/office/drawing/2014/main" id="{D481A1C4-F926-446D-8FB0-11362720D6A1}"/>
              </a:ext>
            </a:extLst>
          </p:cNvPr>
          <p:cNvSpPr/>
          <p:nvPr/>
        </p:nvSpPr>
        <p:spPr>
          <a:xfrm>
            <a:off x="3179763" y="6035719"/>
            <a:ext cx="1155634" cy="1155634"/>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a:extLst>
              <a:ext uri="{FF2B5EF4-FFF2-40B4-BE49-F238E27FC236}">
                <a16:creationId xmlns="" xmlns:a16="http://schemas.microsoft.com/office/drawing/2014/main" id="{3F88C1C6-1800-4897-A636-7C7C7461F3F8}"/>
              </a:ext>
            </a:extLst>
          </p:cNvPr>
          <p:cNvSpPr/>
          <p:nvPr/>
        </p:nvSpPr>
        <p:spPr>
          <a:xfrm>
            <a:off x="3941614" y="407045"/>
            <a:ext cx="2112599" cy="2112599"/>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a:extLst>
              <a:ext uri="{FF2B5EF4-FFF2-40B4-BE49-F238E27FC236}">
                <a16:creationId xmlns="" xmlns:a16="http://schemas.microsoft.com/office/drawing/2014/main" id="{94CB8CFD-95EA-4A4F-9CA9-32FB6BAE53EE}"/>
              </a:ext>
            </a:extLst>
          </p:cNvPr>
          <p:cNvSpPr txBox="1"/>
          <p:nvPr/>
        </p:nvSpPr>
        <p:spPr>
          <a:xfrm>
            <a:off x="2254806" y="910203"/>
            <a:ext cx="3570208" cy="1107996"/>
          </a:xfrm>
          <a:prstGeom prst="rect">
            <a:avLst/>
          </a:prstGeom>
          <a:noFill/>
        </p:spPr>
        <p:txBody>
          <a:bodyPr wrap="none" rtlCol="0">
            <a:spAutoFit/>
          </a:bodyPr>
          <a:lstStyle/>
          <a:p>
            <a:r>
              <a:rPr lang="zh-CN" altLang="en-US" sz="6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色彩</a:t>
            </a:r>
            <a:r>
              <a:rPr lang="zh-CN" altLang="en-US" sz="66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报告</a:t>
            </a:r>
            <a:endParaRPr lang="zh-CN" altLang="en-US" sz="6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39196133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anim calcmode="lin" valueType="num">
                                      <p:cBhvr>
                                        <p:cTn id="34" dur="500" fill="hold"/>
                                        <p:tgtEl>
                                          <p:spTgt spid="11"/>
                                        </p:tgtEl>
                                        <p:attrNameLst>
                                          <p:attrName>ppt_x</p:attrName>
                                        </p:attrNameLst>
                                      </p:cBhvr>
                                      <p:tavLst>
                                        <p:tav tm="0">
                                          <p:val>
                                            <p:strVal val="#ppt_x"/>
                                          </p:val>
                                        </p:tav>
                                        <p:tav tm="100000">
                                          <p:val>
                                            <p:strVal val="#ppt_x"/>
                                          </p:val>
                                        </p:tav>
                                      </p:tavLst>
                                    </p:anim>
                                    <p:anim calcmode="lin" valueType="num">
                                      <p:cBhvr>
                                        <p:cTn id="3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812832" y="896471"/>
            <a:ext cx="6713134" cy="5037885"/>
          </a:xfrm>
          <a:prstGeom prst="rect">
            <a:avLst/>
          </a:prstGeom>
          <a:noFill/>
          <a:ln w="9525">
            <a:noFill/>
            <a:miter lim="800000"/>
            <a:headEnd/>
            <a:tailEnd/>
          </a:ln>
        </p:spPr>
      </p:pic>
      <p:sp>
        <p:nvSpPr>
          <p:cNvPr id="4" name="TextBox 3"/>
          <p:cNvSpPr txBox="1"/>
          <p:nvPr/>
        </p:nvSpPr>
        <p:spPr>
          <a:xfrm>
            <a:off x="9128791" y="1801905"/>
            <a:ext cx="830997" cy="6015318"/>
          </a:xfrm>
          <a:prstGeom prst="rect">
            <a:avLst/>
          </a:prstGeom>
          <a:noFill/>
        </p:spPr>
        <p:txBody>
          <a:bodyPr vert="eaVert" wrap="square" rtlCol="0">
            <a:spAutoFit/>
          </a:bodyPr>
          <a:lstStyle/>
          <a:p>
            <a:pPr algn="l">
              <a:lnSpc>
                <a:spcPct val="150000"/>
              </a:lnSpc>
            </a:pPr>
            <a:r>
              <a:rPr lang="zh-CN" altLang="en-US" sz="2800" dirty="0" smtClean="0">
                <a:solidFill>
                  <a:srgbClr val="965456"/>
                </a:solidFill>
                <a:latin typeface="微软雅黑" pitchFamily="34" charset="-122"/>
                <a:ea typeface="微软雅黑" pitchFamily="34" charset="-122"/>
              </a:rPr>
              <a:t>第一组实验所用色带</a:t>
            </a:r>
          </a:p>
        </p:txBody>
      </p:sp>
      <p:grpSp>
        <p:nvGrpSpPr>
          <p:cNvPr id="16" name="组合 15"/>
          <p:cNvGrpSpPr/>
          <p:nvPr/>
        </p:nvGrpSpPr>
        <p:grpSpPr>
          <a:xfrm>
            <a:off x="-466016" y="-466016"/>
            <a:ext cx="12380109" cy="7440557"/>
            <a:chOff x="-466016" y="-466016"/>
            <a:chExt cx="12380109" cy="7440557"/>
          </a:xfrm>
        </p:grpSpPr>
        <p:grpSp>
          <p:nvGrpSpPr>
            <p:cNvPr id="5" name="组合 4"/>
            <p:cNvGrpSpPr/>
            <p:nvPr/>
          </p:nvGrpSpPr>
          <p:grpSpPr>
            <a:xfrm>
              <a:off x="10497669" y="4930588"/>
              <a:ext cx="1416424" cy="1927412"/>
              <a:chOff x="10497669" y="4930588"/>
              <a:chExt cx="1416424" cy="1927412"/>
            </a:xfrm>
          </p:grpSpPr>
          <p:sp>
            <p:nvSpPr>
              <p:cNvPr id="6" name="矩形 5"/>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0" name="矩形 9">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 name="组合 14"/>
            <p:cNvGrpSpPr/>
            <p:nvPr/>
          </p:nvGrpSpPr>
          <p:grpSpPr>
            <a:xfrm>
              <a:off x="313765" y="1954306"/>
              <a:ext cx="555811" cy="5020235"/>
              <a:chOff x="313765" y="1954306"/>
              <a:chExt cx="555811" cy="5020235"/>
            </a:xfrm>
          </p:grpSpPr>
          <p:sp>
            <p:nvSpPr>
              <p:cNvPr id="13" name="矩形 12"/>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14" name="矩形 13"/>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ppt_x</p:attrName>
                                        </p:attrNameLst>
                                      </p:cBhvr>
                                      <p:tavLst>
                                        <p:tav tm="0">
                                          <p:val>
                                            <p:strVal val="#ppt_x-.2"/>
                                          </p:val>
                                        </p:tav>
                                        <p:tav tm="100000">
                                          <p:val>
                                            <p:strVal val="#ppt_x"/>
                                          </p:val>
                                        </p:tav>
                                      </p:tavLst>
                                    </p:anim>
                                    <p:anim calcmode="lin" valueType="num">
                                      <p:cBhvr>
                                        <p:cTn id="8" dur="1000" fill="hold"/>
                                        <p:tgtEl>
                                          <p:spTgt spid="51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386727" y="2061883"/>
            <a:ext cx="9546733" cy="3636030"/>
          </a:xfrm>
          <a:prstGeom prst="rect">
            <a:avLst/>
          </a:prstGeom>
          <a:noFill/>
          <a:ln w="9525">
            <a:noFill/>
            <a:miter lim="800000"/>
            <a:headEnd/>
            <a:tailEnd/>
          </a:ln>
        </p:spPr>
      </p:pic>
      <p:grpSp>
        <p:nvGrpSpPr>
          <p:cNvPr id="3" name="组合 2"/>
          <p:cNvGrpSpPr/>
          <p:nvPr/>
        </p:nvGrpSpPr>
        <p:grpSpPr>
          <a:xfrm>
            <a:off x="-466016" y="-466016"/>
            <a:ext cx="12380109" cy="7440557"/>
            <a:chOff x="-466016" y="-466016"/>
            <a:chExt cx="12380109" cy="7440557"/>
          </a:xfrm>
        </p:grpSpPr>
        <p:grpSp>
          <p:nvGrpSpPr>
            <p:cNvPr id="4" name="组合 4"/>
            <p:cNvGrpSpPr/>
            <p:nvPr/>
          </p:nvGrpSpPr>
          <p:grpSpPr>
            <a:xfrm>
              <a:off x="10497669" y="4930588"/>
              <a:ext cx="1416424" cy="1927412"/>
              <a:chOff x="10497669" y="4930588"/>
              <a:chExt cx="1416424" cy="1927412"/>
            </a:xfrm>
          </p:grpSpPr>
          <p:sp>
            <p:nvSpPr>
              <p:cNvPr id="12" name="矩形 11"/>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9" name="矩形 8">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组合 14"/>
            <p:cNvGrpSpPr/>
            <p:nvPr/>
          </p:nvGrpSpPr>
          <p:grpSpPr>
            <a:xfrm>
              <a:off x="313765" y="1954306"/>
              <a:ext cx="555811" cy="5020235"/>
              <a:chOff x="313765" y="1954306"/>
              <a:chExt cx="555811" cy="5020235"/>
            </a:xfrm>
          </p:grpSpPr>
          <p:sp>
            <p:nvSpPr>
              <p:cNvPr id="7" name="矩形 6"/>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8" name="矩形 7"/>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TextBox 14"/>
          <p:cNvSpPr txBox="1"/>
          <p:nvPr/>
        </p:nvSpPr>
        <p:spPr>
          <a:xfrm>
            <a:off x="699247" y="277906"/>
            <a:ext cx="6517342" cy="825419"/>
          </a:xfrm>
          <a:prstGeom prst="rect">
            <a:avLst/>
          </a:prstGeom>
          <a:noFill/>
        </p:spPr>
        <p:txBody>
          <a:bodyPr wrap="square" rtlCol="0">
            <a:spAutoFit/>
          </a:bodyPr>
          <a:lstStyle/>
          <a:p>
            <a:pPr algn="l">
              <a:lnSpc>
                <a:spcPct val="150000"/>
              </a:lnSpc>
            </a:pPr>
            <a:r>
              <a:rPr lang="zh-CN" altLang="en-US" sz="3600" dirty="0" smtClean="0">
                <a:solidFill>
                  <a:srgbClr val="965456"/>
                </a:solidFill>
                <a:latin typeface="微软雅黑" pitchFamily="34" charset="-122"/>
                <a:ea typeface="微软雅黑" pitchFamily="34" charset="-122"/>
              </a:rPr>
              <a:t>实验结果</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2089618" y="899241"/>
            <a:ext cx="4983536" cy="5242983"/>
          </a:xfrm>
          <a:prstGeom prst="rect">
            <a:avLst/>
          </a:prstGeom>
          <a:noFill/>
          <a:ln w="9525">
            <a:noFill/>
            <a:miter lim="800000"/>
            <a:headEnd/>
            <a:tailEnd/>
          </a:ln>
        </p:spPr>
      </p:pic>
      <p:grpSp>
        <p:nvGrpSpPr>
          <p:cNvPr id="3" name="组合 2"/>
          <p:cNvGrpSpPr/>
          <p:nvPr/>
        </p:nvGrpSpPr>
        <p:grpSpPr>
          <a:xfrm>
            <a:off x="-466016" y="-466016"/>
            <a:ext cx="12380109" cy="7440557"/>
            <a:chOff x="-466016" y="-466016"/>
            <a:chExt cx="12380109" cy="7440557"/>
          </a:xfrm>
        </p:grpSpPr>
        <p:grpSp>
          <p:nvGrpSpPr>
            <p:cNvPr id="4" name="组合 4"/>
            <p:cNvGrpSpPr/>
            <p:nvPr/>
          </p:nvGrpSpPr>
          <p:grpSpPr>
            <a:xfrm>
              <a:off x="10497669" y="4930588"/>
              <a:ext cx="1416424" cy="1927412"/>
              <a:chOff x="10497669" y="4930588"/>
              <a:chExt cx="1416424" cy="1927412"/>
            </a:xfrm>
          </p:grpSpPr>
          <p:sp>
            <p:nvSpPr>
              <p:cNvPr id="12" name="矩形 11"/>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9" name="矩形 8">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组合 14"/>
            <p:cNvGrpSpPr/>
            <p:nvPr/>
          </p:nvGrpSpPr>
          <p:grpSpPr>
            <a:xfrm>
              <a:off x="313765" y="1954306"/>
              <a:ext cx="555811" cy="5020235"/>
              <a:chOff x="313765" y="1954306"/>
              <a:chExt cx="555811" cy="5020235"/>
            </a:xfrm>
          </p:grpSpPr>
          <p:sp>
            <p:nvSpPr>
              <p:cNvPr id="7" name="矩形 6"/>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8" name="矩形 7"/>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9" name="TextBox 28"/>
          <p:cNvSpPr txBox="1"/>
          <p:nvPr/>
        </p:nvSpPr>
        <p:spPr>
          <a:xfrm>
            <a:off x="8154361" y="1272989"/>
            <a:ext cx="1661993" cy="4213411"/>
          </a:xfrm>
          <a:prstGeom prst="rect">
            <a:avLst/>
          </a:prstGeom>
          <a:noFill/>
        </p:spPr>
        <p:txBody>
          <a:bodyPr vert="eaVert" wrap="square" rtlCol="0">
            <a:spAutoFit/>
          </a:bodyPr>
          <a:lstStyle/>
          <a:p>
            <a:pPr algn="l">
              <a:lnSpc>
                <a:spcPct val="150000"/>
              </a:lnSpc>
            </a:pPr>
            <a:r>
              <a:rPr lang="zh-CN" altLang="en-US" sz="3200" dirty="0" smtClean="0">
                <a:solidFill>
                  <a:srgbClr val="965456"/>
                </a:solidFill>
                <a:latin typeface="微软雅黑" pitchFamily="34" charset="-122"/>
                <a:ea typeface="微软雅黑" pitchFamily="34" charset="-122"/>
              </a:rPr>
              <a:t>而在亮度方面</a:t>
            </a:r>
            <a:endParaRPr lang="en-US" altLang="zh-CN" sz="3200" dirty="0" smtClean="0">
              <a:solidFill>
                <a:srgbClr val="965456"/>
              </a:solidFill>
              <a:latin typeface="微软雅黑" pitchFamily="34" charset="-122"/>
              <a:ea typeface="微软雅黑" pitchFamily="34" charset="-122"/>
            </a:endParaRPr>
          </a:p>
          <a:p>
            <a:pPr algn="l">
              <a:lnSpc>
                <a:spcPct val="150000"/>
              </a:lnSpc>
            </a:pPr>
            <a:r>
              <a:rPr lang="zh-CN" altLang="en-US" sz="3200" dirty="0" smtClean="0">
                <a:solidFill>
                  <a:srgbClr val="965456"/>
                </a:solidFill>
                <a:latin typeface="微软雅黑" pitchFamily="34" charset="-122"/>
                <a:ea typeface="微软雅黑" pitchFamily="34" charset="-122"/>
              </a:rPr>
              <a:t>实验做了一组明度阶梯</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strips(downLeft)">
                                      <p:cBhvr>
                                        <p:cTn id="7" dur="1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060074" y="1282429"/>
            <a:ext cx="4498043" cy="3923825"/>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5862917" y="2585477"/>
            <a:ext cx="5181600" cy="2619375"/>
          </a:xfrm>
          <a:prstGeom prst="rect">
            <a:avLst/>
          </a:prstGeom>
          <a:noFill/>
          <a:ln w="9525">
            <a:noFill/>
            <a:miter lim="800000"/>
            <a:headEnd/>
            <a:tailEnd/>
          </a:ln>
        </p:spPr>
      </p:pic>
      <p:grpSp>
        <p:nvGrpSpPr>
          <p:cNvPr id="4" name="组合 3"/>
          <p:cNvGrpSpPr/>
          <p:nvPr/>
        </p:nvGrpSpPr>
        <p:grpSpPr>
          <a:xfrm>
            <a:off x="-466016" y="-466016"/>
            <a:ext cx="12380109" cy="7440557"/>
            <a:chOff x="-466016" y="-466016"/>
            <a:chExt cx="12380109" cy="7440557"/>
          </a:xfrm>
        </p:grpSpPr>
        <p:grpSp>
          <p:nvGrpSpPr>
            <p:cNvPr id="5" name="组合 4"/>
            <p:cNvGrpSpPr/>
            <p:nvPr/>
          </p:nvGrpSpPr>
          <p:grpSpPr>
            <a:xfrm>
              <a:off x="10497669" y="4930588"/>
              <a:ext cx="1416424" cy="1927412"/>
              <a:chOff x="10497669" y="4930588"/>
              <a:chExt cx="1416424" cy="1927412"/>
            </a:xfrm>
          </p:grpSpPr>
          <p:sp>
            <p:nvSpPr>
              <p:cNvPr id="13" name="矩形 12"/>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0" name="矩形 9">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14"/>
            <p:cNvGrpSpPr/>
            <p:nvPr/>
          </p:nvGrpSpPr>
          <p:grpSpPr>
            <a:xfrm>
              <a:off x="313765" y="1954306"/>
              <a:ext cx="555811" cy="5020235"/>
              <a:chOff x="313765" y="1954306"/>
              <a:chExt cx="555811" cy="5020235"/>
            </a:xfrm>
          </p:grpSpPr>
          <p:sp>
            <p:nvSpPr>
              <p:cNvPr id="8" name="矩形 7"/>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9" name="矩形 8"/>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TextBox 15"/>
          <p:cNvSpPr txBox="1"/>
          <p:nvPr/>
        </p:nvSpPr>
        <p:spPr>
          <a:xfrm>
            <a:off x="7306236" y="1434353"/>
            <a:ext cx="5047129" cy="825419"/>
          </a:xfrm>
          <a:prstGeom prst="rect">
            <a:avLst/>
          </a:prstGeom>
          <a:noFill/>
        </p:spPr>
        <p:txBody>
          <a:bodyPr wrap="square" rtlCol="0">
            <a:spAutoFit/>
          </a:bodyPr>
          <a:lstStyle/>
          <a:p>
            <a:pPr algn="l">
              <a:lnSpc>
                <a:spcPct val="150000"/>
              </a:lnSpc>
            </a:pPr>
            <a:r>
              <a:rPr lang="zh-CN" altLang="en-US" sz="3600" dirty="0" smtClean="0">
                <a:solidFill>
                  <a:srgbClr val="965456"/>
                </a:solidFill>
                <a:latin typeface="微软雅黑" pitchFamily="34" charset="-122"/>
                <a:ea typeface="微软雅黑" pitchFamily="34" charset="-122"/>
              </a:rPr>
              <a:t>实验结果</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dissolve">
                                      <p:cBhvr>
                                        <p:cTn id="7" dur="500"/>
                                        <p:tgtEl>
                                          <p:spTgt spid="8195"/>
                                        </p:tgtEl>
                                      </p:cBhvr>
                                    </p:animEffect>
                                  </p:childTnLst>
                                </p:cTn>
                              </p:par>
                              <p:par>
                                <p:cTn id="8" presetID="9"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dissolve">
                                      <p:cBhvr>
                                        <p:cTn id="10"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3233455" y="259976"/>
            <a:ext cx="6242239" cy="3954921"/>
          </a:xfrm>
          <a:prstGeom prst="rect">
            <a:avLst/>
          </a:prstGeom>
          <a:noFill/>
          <a:ln w="9525">
            <a:noFill/>
            <a:miter lim="800000"/>
            <a:headEnd/>
            <a:tailEnd/>
          </a:ln>
        </p:spPr>
      </p:pic>
      <p:grpSp>
        <p:nvGrpSpPr>
          <p:cNvPr id="3" name="组合 2"/>
          <p:cNvGrpSpPr/>
          <p:nvPr/>
        </p:nvGrpSpPr>
        <p:grpSpPr>
          <a:xfrm rot="10800000">
            <a:off x="251161" y="-125357"/>
            <a:ext cx="12380109" cy="7440557"/>
            <a:chOff x="-466016" y="-466016"/>
            <a:chExt cx="12380109" cy="7440557"/>
          </a:xfrm>
        </p:grpSpPr>
        <p:grpSp>
          <p:nvGrpSpPr>
            <p:cNvPr id="4" name="组合 4"/>
            <p:cNvGrpSpPr/>
            <p:nvPr/>
          </p:nvGrpSpPr>
          <p:grpSpPr>
            <a:xfrm>
              <a:off x="10497669" y="4930588"/>
              <a:ext cx="1416424" cy="1927412"/>
              <a:chOff x="10497669" y="4930588"/>
              <a:chExt cx="1416424" cy="1927412"/>
            </a:xfrm>
          </p:grpSpPr>
          <p:sp>
            <p:nvSpPr>
              <p:cNvPr id="12" name="矩形 11"/>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9" name="矩形 8">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组合 14"/>
            <p:cNvGrpSpPr/>
            <p:nvPr/>
          </p:nvGrpSpPr>
          <p:grpSpPr>
            <a:xfrm>
              <a:off x="313765" y="1954306"/>
              <a:ext cx="555811" cy="5020235"/>
              <a:chOff x="313765" y="1954306"/>
              <a:chExt cx="555811" cy="5020235"/>
            </a:xfrm>
          </p:grpSpPr>
          <p:sp>
            <p:nvSpPr>
              <p:cNvPr id="7" name="矩形 6"/>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8" name="矩形 7"/>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TextBox 14"/>
          <p:cNvSpPr txBox="1"/>
          <p:nvPr/>
        </p:nvSpPr>
        <p:spPr>
          <a:xfrm>
            <a:off x="1580509" y="1532964"/>
            <a:ext cx="830997" cy="4446494"/>
          </a:xfrm>
          <a:prstGeom prst="rect">
            <a:avLst/>
          </a:prstGeom>
          <a:noFill/>
        </p:spPr>
        <p:txBody>
          <a:bodyPr vert="eaVert" wrap="square" rtlCol="0">
            <a:spAutoFit/>
          </a:bodyPr>
          <a:lstStyle/>
          <a:p>
            <a:pPr algn="l">
              <a:lnSpc>
                <a:spcPct val="150000"/>
              </a:lnSpc>
            </a:pPr>
            <a:r>
              <a:rPr lang="zh-CN" altLang="en-US" sz="2800" dirty="0" smtClean="0">
                <a:solidFill>
                  <a:srgbClr val="965456"/>
                </a:solidFill>
                <a:latin typeface="微软雅黑" pitchFamily="34" charset="-122"/>
                <a:ea typeface="微软雅黑" pitchFamily="34" charset="-122"/>
              </a:rPr>
              <a:t>有关高级感的实验题目</a:t>
            </a:r>
          </a:p>
        </p:txBody>
      </p:sp>
      <p:grpSp>
        <p:nvGrpSpPr>
          <p:cNvPr id="20" name="组合 19"/>
          <p:cNvGrpSpPr/>
          <p:nvPr/>
        </p:nvGrpSpPr>
        <p:grpSpPr>
          <a:xfrm>
            <a:off x="2713505" y="4670611"/>
            <a:ext cx="8393765" cy="1567010"/>
            <a:chOff x="2713505" y="4222376"/>
            <a:chExt cx="8393765" cy="1567010"/>
          </a:xfrm>
        </p:grpSpPr>
        <p:pic>
          <p:nvPicPr>
            <p:cNvPr id="9219" name="Picture 3"/>
            <p:cNvPicPr>
              <a:picLocks noChangeAspect="1" noChangeArrowheads="1"/>
            </p:cNvPicPr>
            <p:nvPr/>
          </p:nvPicPr>
          <p:blipFill>
            <a:blip r:embed="rId3" cstate="print"/>
            <a:srcRect/>
            <a:stretch>
              <a:fillRect/>
            </a:stretch>
          </p:blipFill>
          <p:spPr bwMode="auto">
            <a:xfrm>
              <a:off x="2713505" y="4222376"/>
              <a:ext cx="6639177" cy="647140"/>
            </a:xfrm>
            <a:prstGeom prst="rect">
              <a:avLst/>
            </a:prstGeom>
            <a:noFill/>
            <a:ln w="9525">
              <a:noFill/>
              <a:miter lim="800000"/>
              <a:headEnd/>
              <a:tailEnd/>
            </a:ln>
          </p:spPr>
        </p:pic>
        <p:sp>
          <p:nvSpPr>
            <p:cNvPr id="17" name="TextBox 16"/>
            <p:cNvSpPr txBox="1"/>
            <p:nvPr/>
          </p:nvSpPr>
          <p:spPr>
            <a:xfrm>
              <a:off x="9502587" y="4303059"/>
              <a:ext cx="1604683" cy="553998"/>
            </a:xfrm>
            <a:prstGeom prst="rect">
              <a:avLst/>
            </a:prstGeom>
            <a:noFill/>
          </p:spPr>
          <p:txBody>
            <a:bodyPr wrap="square" rtlCol="0">
              <a:spAutoFit/>
            </a:bodyPr>
            <a:lstStyle/>
            <a:p>
              <a:pPr algn="l">
                <a:lnSpc>
                  <a:spcPct val="150000"/>
                </a:lnSpc>
              </a:pPr>
              <a:r>
                <a:rPr lang="en-US" altLang="zh-CN" sz="2000" dirty="0" smtClean="0">
                  <a:solidFill>
                    <a:srgbClr val="965456"/>
                  </a:solidFill>
                  <a:latin typeface="微软雅黑" pitchFamily="34" charset="-122"/>
                  <a:ea typeface="微软雅黑" pitchFamily="34" charset="-122"/>
                </a:rPr>
                <a:t>——</a:t>
              </a:r>
              <a:r>
                <a:rPr lang="zh-CN" altLang="en-US" sz="2000" dirty="0" smtClean="0">
                  <a:solidFill>
                    <a:srgbClr val="965456"/>
                  </a:solidFill>
                  <a:latin typeface="微软雅黑" pitchFamily="34" charset="-122"/>
                  <a:ea typeface="微软雅黑" pitchFamily="34" charset="-122"/>
                </a:rPr>
                <a:t>女性</a:t>
              </a:r>
            </a:p>
          </p:txBody>
        </p:sp>
        <p:sp>
          <p:nvSpPr>
            <p:cNvPr id="18" name="TextBox 17"/>
            <p:cNvSpPr txBox="1"/>
            <p:nvPr/>
          </p:nvSpPr>
          <p:spPr>
            <a:xfrm>
              <a:off x="9538449" y="5235388"/>
              <a:ext cx="1523998" cy="553998"/>
            </a:xfrm>
            <a:prstGeom prst="rect">
              <a:avLst/>
            </a:prstGeom>
            <a:noFill/>
          </p:spPr>
          <p:txBody>
            <a:bodyPr wrap="square" rtlCol="0">
              <a:spAutoFit/>
            </a:bodyPr>
            <a:lstStyle/>
            <a:p>
              <a:pPr>
                <a:lnSpc>
                  <a:spcPct val="150000"/>
                </a:lnSpc>
              </a:pPr>
              <a:r>
                <a:rPr lang="en-US" altLang="zh-CN" sz="2000" dirty="0" smtClean="0">
                  <a:solidFill>
                    <a:srgbClr val="965456"/>
                  </a:solidFill>
                  <a:latin typeface="微软雅黑" pitchFamily="34" charset="-122"/>
                  <a:ea typeface="微软雅黑" pitchFamily="34" charset="-122"/>
                </a:rPr>
                <a:t>——</a:t>
              </a:r>
              <a:r>
                <a:rPr lang="zh-CN" altLang="en-US" sz="2000" dirty="0" smtClean="0">
                  <a:solidFill>
                    <a:srgbClr val="965456"/>
                  </a:solidFill>
                  <a:latin typeface="微软雅黑" pitchFamily="34" charset="-122"/>
                  <a:ea typeface="微软雅黑" pitchFamily="34" charset="-122"/>
                </a:rPr>
                <a:t>男性</a:t>
              </a:r>
            </a:p>
          </p:txBody>
        </p:sp>
        <p:pic>
          <p:nvPicPr>
            <p:cNvPr id="9220" name="Picture 4"/>
            <p:cNvPicPr>
              <a:picLocks noChangeAspect="1" noChangeArrowheads="1"/>
            </p:cNvPicPr>
            <p:nvPr/>
          </p:nvPicPr>
          <p:blipFill>
            <a:blip r:embed="rId4" cstate="print"/>
            <a:srcRect/>
            <a:stretch>
              <a:fillRect/>
            </a:stretch>
          </p:blipFill>
          <p:spPr bwMode="auto">
            <a:xfrm>
              <a:off x="2722468" y="5139858"/>
              <a:ext cx="6714657" cy="642377"/>
            </a:xfrm>
            <a:prstGeom prst="rect">
              <a:avLst/>
            </a:prstGeom>
            <a:noFill/>
            <a:ln w="9525">
              <a:noFill/>
              <a:miter lim="800000"/>
              <a:headEnd/>
              <a:tailEnd/>
            </a:ln>
          </p:spPr>
        </p:pic>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9" dur="500"/>
                                        <p:tgtEl>
                                          <p:spTgt spid="20"/>
                                        </p:tgtEl>
                                      </p:cBhvr>
                                    </p:animEffect>
                                  </p:childTnLst>
                                </p:cTn>
                              </p:par>
                              <p:par>
                                <p:cTn id="10" presetID="29" presetClass="entr" presetSubtype="0" fill="hold" nodeType="withEffect">
                                  <p:stCondLst>
                                    <p:cond delay="0"/>
                                  </p:stCondLst>
                                  <p:childTnLst>
                                    <p:set>
                                      <p:cBhvr>
                                        <p:cTn id="11" dur="1" fill="hold">
                                          <p:stCondLst>
                                            <p:cond delay="0"/>
                                          </p:stCondLst>
                                        </p:cTn>
                                        <p:tgtEl>
                                          <p:spTgt spid="9218"/>
                                        </p:tgtEl>
                                        <p:attrNameLst>
                                          <p:attrName>style.visibility</p:attrName>
                                        </p:attrNameLst>
                                      </p:cBhvr>
                                      <p:to>
                                        <p:strVal val="visible"/>
                                      </p:to>
                                    </p:set>
                                    <p:anim calcmode="lin" valueType="num">
                                      <p:cBhvr>
                                        <p:cTn id="12" dur="500" fill="hold"/>
                                        <p:tgtEl>
                                          <p:spTgt spid="9218"/>
                                        </p:tgtEl>
                                        <p:attrNameLst>
                                          <p:attrName>ppt_x</p:attrName>
                                        </p:attrNameLst>
                                      </p:cBhvr>
                                      <p:tavLst>
                                        <p:tav tm="0">
                                          <p:val>
                                            <p:strVal val="#ppt_x-.2"/>
                                          </p:val>
                                        </p:tav>
                                        <p:tav tm="100000">
                                          <p:val>
                                            <p:strVal val="#ppt_x"/>
                                          </p:val>
                                        </p:tav>
                                      </p:tavLst>
                                    </p:anim>
                                    <p:anim calcmode="lin" valueType="num">
                                      <p:cBhvr>
                                        <p:cTn id="13" dur="500" fill="hold"/>
                                        <p:tgtEl>
                                          <p:spTgt spid="9218"/>
                                        </p:tgtEl>
                                        <p:attrNameLst>
                                          <p:attrName>ppt_y</p:attrName>
                                        </p:attrNameLst>
                                      </p:cBhvr>
                                      <p:tavLst>
                                        <p:tav tm="0">
                                          <p:val>
                                            <p:strVal val="#ppt_y"/>
                                          </p:val>
                                        </p:tav>
                                        <p:tav tm="100000">
                                          <p:val>
                                            <p:strVal val="#ppt_y"/>
                                          </p:val>
                                        </p:tav>
                                      </p:tavLst>
                                    </p:anim>
                                    <p:animEffect transition="in" filter="wipe(right)" prLst="gradientSize: 0.1">
                                      <p:cBhvr>
                                        <p:cTn id="1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B6562545-3B39-406D-B45F-DD8B35B7738C}"/>
              </a:ext>
            </a:extLst>
          </p:cNvPr>
          <p:cNvSpPr/>
          <p:nvPr/>
        </p:nvSpPr>
        <p:spPr>
          <a:xfrm>
            <a:off x="186001" y="766263"/>
            <a:ext cx="5343403" cy="534340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组合 13">
            <a:extLst>
              <a:ext uri="{FF2B5EF4-FFF2-40B4-BE49-F238E27FC236}">
                <a16:creationId xmlns="" xmlns:a16="http://schemas.microsoft.com/office/drawing/2014/main" id="{B23DB2A3-7747-4FB5-82E1-32B3471C927B}"/>
              </a:ext>
            </a:extLst>
          </p:cNvPr>
          <p:cNvGrpSpPr/>
          <p:nvPr/>
        </p:nvGrpSpPr>
        <p:grpSpPr>
          <a:xfrm>
            <a:off x="932938" y="1513200"/>
            <a:ext cx="10900490" cy="3849530"/>
            <a:chOff x="1291510" y="1504235"/>
            <a:chExt cx="10900490" cy="3849530"/>
          </a:xfrm>
        </p:grpSpPr>
        <p:sp>
          <p:nvSpPr>
            <p:cNvPr id="4" name="矩形 3">
              <a:extLst>
                <a:ext uri="{FF2B5EF4-FFF2-40B4-BE49-F238E27FC236}">
                  <a16:creationId xmlns="" xmlns:a16="http://schemas.microsoft.com/office/drawing/2014/main" id="{2C0F271D-85DA-41D5-BB5F-A318F2711993}"/>
                </a:ext>
              </a:extLst>
            </p:cNvPr>
            <p:cNvSpPr/>
            <p:nvPr/>
          </p:nvSpPr>
          <p:spPr>
            <a:xfrm>
              <a:off x="3216275" y="1504235"/>
              <a:ext cx="8975725" cy="3849530"/>
            </a:xfrm>
            <a:prstGeom prst="rect">
              <a:avLst/>
            </a:prstGeom>
            <a:solidFill>
              <a:schemeClr val="bg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椭圆 2">
              <a:extLst>
                <a:ext uri="{FF2B5EF4-FFF2-40B4-BE49-F238E27FC236}">
                  <a16:creationId xmlns="" xmlns:a16="http://schemas.microsoft.com/office/drawing/2014/main" id="{705B2125-3FC5-43D7-9DD9-A7EA5EB466DE}"/>
                </a:ext>
              </a:extLst>
            </p:cNvPr>
            <p:cNvSpPr/>
            <p:nvPr/>
          </p:nvSpPr>
          <p:spPr>
            <a:xfrm>
              <a:off x="1291510" y="1504235"/>
              <a:ext cx="3849530" cy="384953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文本框 4">
            <a:extLst>
              <a:ext uri="{FF2B5EF4-FFF2-40B4-BE49-F238E27FC236}">
                <a16:creationId xmlns="" xmlns:a16="http://schemas.microsoft.com/office/drawing/2014/main" id="{72A44165-722D-4AA6-AB79-EAC02B6C71CA}"/>
              </a:ext>
            </a:extLst>
          </p:cNvPr>
          <p:cNvSpPr txBox="1"/>
          <p:nvPr/>
        </p:nvSpPr>
        <p:spPr>
          <a:xfrm>
            <a:off x="4957415" y="2184891"/>
            <a:ext cx="6955750" cy="1436355"/>
          </a:xfrm>
          <a:prstGeom prst="rect">
            <a:avLst/>
          </a:prstGeom>
          <a:noFill/>
        </p:spPr>
        <p:txBody>
          <a:bodyPr wrap="none" rtlCol="0">
            <a:spAutoFit/>
          </a:bodyPr>
          <a:lstStyle/>
          <a:p>
            <a:pPr>
              <a:lnSpc>
                <a:spcPct val="150000"/>
              </a:lnSpc>
            </a:pPr>
            <a:r>
              <a:rPr lang="zh-CN" altLang="en-US" sz="6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莫兰迪的前世今生</a:t>
            </a:r>
            <a:endParaRPr lang="zh-CN" altLang="en-US" sz="66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a:extLst>
              <a:ext uri="{FF2B5EF4-FFF2-40B4-BE49-F238E27FC236}">
                <a16:creationId xmlns="" xmlns:a16="http://schemas.microsoft.com/office/drawing/2014/main" id="{29614DEB-9765-4D66-8AC0-9C751AACC9FE}"/>
              </a:ext>
            </a:extLst>
          </p:cNvPr>
          <p:cNvSpPr txBox="1"/>
          <p:nvPr/>
        </p:nvSpPr>
        <p:spPr>
          <a:xfrm>
            <a:off x="5022724" y="3802567"/>
            <a:ext cx="6274888" cy="458908"/>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THE HISTORY OF MORANDI</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a:extLst>
              <a:ext uri="{FF2B5EF4-FFF2-40B4-BE49-F238E27FC236}">
                <a16:creationId xmlns="" xmlns:a16="http://schemas.microsoft.com/office/drawing/2014/main" id="{043748E3-DFA3-4D6E-A898-E49507DCB4FE}"/>
              </a:ext>
            </a:extLst>
          </p:cNvPr>
          <p:cNvSpPr txBox="1"/>
          <p:nvPr/>
        </p:nvSpPr>
        <p:spPr>
          <a:xfrm>
            <a:off x="1943831" y="2064512"/>
            <a:ext cx="2270173" cy="2434193"/>
          </a:xfrm>
          <a:prstGeom prst="rect">
            <a:avLst/>
          </a:prstGeom>
          <a:noFill/>
        </p:spPr>
        <p:txBody>
          <a:bodyPr wrap="none" rtlCol="0">
            <a:spAutoFit/>
          </a:bodyPr>
          <a:lstStyle/>
          <a:p>
            <a:pPr algn="l">
              <a:lnSpc>
                <a:spcPct val="150000"/>
              </a:lnSpc>
            </a:pPr>
            <a:r>
              <a:rPr lang="en-US" altLang="zh-CN" sz="1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1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5">
            <a:extLst>
              <a:ext uri="{FF2B5EF4-FFF2-40B4-BE49-F238E27FC236}">
                <a16:creationId xmlns="" xmlns:a16="http://schemas.microsoft.com/office/drawing/2014/main" id="{29614DEB-9765-4D66-8AC0-9C751AACC9FE}"/>
              </a:ext>
            </a:extLst>
          </p:cNvPr>
          <p:cNvSpPr txBox="1"/>
          <p:nvPr/>
        </p:nvSpPr>
        <p:spPr>
          <a:xfrm>
            <a:off x="5040637" y="4367343"/>
            <a:ext cx="6274888" cy="458908"/>
          </a:xfrm>
          <a:prstGeom prst="rect">
            <a:avLst/>
          </a:prstGeom>
          <a:noFill/>
        </p:spPr>
        <p:txBody>
          <a:bodyPr wrap="square" rtlCol="0">
            <a:spAutoFit/>
          </a:bodyPr>
          <a:lstStyle/>
          <a:p>
            <a:pPr>
              <a:lnSpc>
                <a:spcPct val="150000"/>
              </a:lnSpc>
            </a:pPr>
            <a:r>
              <a:rPr lang="en-US" altLang="zh-CN"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Group 3 </a:t>
            </a:r>
            <a:r>
              <a:rPr lang="zh-CN" altLang="en-US"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任少斌</a:t>
            </a:r>
            <a:r>
              <a:rPr lang="en-US" altLang="zh-CN"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&amp;</a:t>
            </a:r>
            <a:r>
              <a:rPr lang="zh-CN" altLang="en-US"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张凡</a:t>
            </a:r>
            <a:endPar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216355288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anim calcmode="lin" valueType="num">
                                      <p:cBhvr>
                                        <p:cTn id="34" dur="500" fill="hold"/>
                                        <p:tgtEl>
                                          <p:spTgt spid="9"/>
                                        </p:tgtEl>
                                        <p:attrNameLst>
                                          <p:attrName>ppt_x</p:attrName>
                                        </p:attrNameLst>
                                      </p:cBhvr>
                                      <p:tavLst>
                                        <p:tav tm="0">
                                          <p:val>
                                            <p:strVal val="#ppt_x"/>
                                          </p:val>
                                        </p:tav>
                                        <p:tav tm="100000">
                                          <p:val>
                                            <p:strVal val="#ppt_x"/>
                                          </p:val>
                                        </p:tav>
                                      </p:tavLst>
                                    </p:anim>
                                    <p:anim calcmode="lin" valueType="num">
                                      <p:cBhvr>
                                        <p:cTn id="3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4817729"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Part1——</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乔治</a:t>
            </a: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莫兰迪的生平</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a:extLst>
              <a:ext uri="{FF2B5EF4-FFF2-40B4-BE49-F238E27FC236}">
                <a16:creationId xmlns="" xmlns:a16="http://schemas.microsoft.com/office/drawing/2014/main" id="{3C8DB0C4-6260-44DF-AD70-54C252D4CA14}"/>
              </a:ext>
            </a:extLst>
          </p:cNvPr>
          <p:cNvSpPr txBox="1"/>
          <p:nvPr/>
        </p:nvSpPr>
        <p:spPr>
          <a:xfrm>
            <a:off x="5099060" y="3945493"/>
            <a:ext cx="2494045" cy="2169825"/>
          </a:xfrm>
          <a:prstGeom prst="rect">
            <a:avLst/>
          </a:prstGeom>
          <a:noFill/>
        </p:spPr>
        <p:txBody>
          <a:bodyPr wrap="square" rtlCol="0">
            <a:spAutoFit/>
          </a:bodyPr>
          <a:lstStyle/>
          <a:p>
            <a:pPr algn="ctr">
              <a:lnSpc>
                <a:spcPct val="150000"/>
              </a:lnSpc>
            </a:pPr>
            <a:r>
              <a:rPr lang="en-US" altLang="zh-CN" dirty="0" smtClean="0"/>
              <a:t>1920 </a:t>
            </a:r>
            <a:r>
              <a:rPr lang="zh-CN" altLang="zh-CN" dirty="0" smtClean="0"/>
              <a:t>年前后，</a:t>
            </a:r>
            <a:r>
              <a:rPr lang="zh-CN" altLang="en-US" dirty="0" smtClean="0"/>
              <a:t>莫兰迪</a:t>
            </a:r>
            <a:r>
              <a:rPr lang="zh-CN" altLang="zh-CN" dirty="0" smtClean="0"/>
              <a:t>开始关注日常生活中的物品，并将对形而上的思考及自己的美学追求与日常静物结合</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 xmlns:a16="http://schemas.microsoft.com/office/drawing/2014/main" id="{009523DB-FBEE-44A5-8EB3-0B893D51AE2D}"/>
              </a:ext>
            </a:extLst>
          </p:cNvPr>
          <p:cNvSpPr txBox="1"/>
          <p:nvPr/>
        </p:nvSpPr>
        <p:spPr>
          <a:xfrm>
            <a:off x="811105" y="3981352"/>
            <a:ext cx="2407224" cy="1338828"/>
          </a:xfrm>
          <a:prstGeom prst="rect">
            <a:avLst/>
          </a:prstGeom>
          <a:noFill/>
        </p:spPr>
        <p:txBody>
          <a:bodyPr wrap="square" rtlCol="0">
            <a:spAutoFit/>
          </a:bodyPr>
          <a:lstStyle/>
          <a:p>
            <a:pPr algn="ctr">
              <a:lnSpc>
                <a:spcPct val="150000"/>
              </a:lnSpc>
            </a:pPr>
            <a:r>
              <a:rPr lang="zh-CN" altLang="zh-CN" dirty="0" smtClean="0"/>
              <a:t>乔治·莫兰迪生于</a:t>
            </a:r>
            <a:r>
              <a:rPr lang="en-US" altLang="zh-CN" dirty="0" smtClean="0"/>
              <a:t>1890</a:t>
            </a:r>
            <a:r>
              <a:rPr lang="zh-CN" altLang="zh-CN" dirty="0" smtClean="0"/>
              <a:t>年，是意大利著名的版画家、油画家</a:t>
            </a:r>
          </a:p>
        </p:txBody>
      </p:sp>
      <p:sp>
        <p:nvSpPr>
          <p:cNvPr id="15" name="文本框 14">
            <a:extLst>
              <a:ext uri="{FF2B5EF4-FFF2-40B4-BE49-F238E27FC236}">
                <a16:creationId xmlns="" xmlns:a16="http://schemas.microsoft.com/office/drawing/2014/main" id="{1670EC84-4F3D-4D25-BA91-A8CBA31EBBFE}"/>
              </a:ext>
            </a:extLst>
          </p:cNvPr>
          <p:cNvSpPr txBox="1"/>
          <p:nvPr/>
        </p:nvSpPr>
        <p:spPr>
          <a:xfrm>
            <a:off x="6998721" y="1044286"/>
            <a:ext cx="2647303" cy="1754326"/>
          </a:xfrm>
          <a:prstGeom prst="rect">
            <a:avLst/>
          </a:prstGeom>
          <a:noFill/>
        </p:spPr>
        <p:txBody>
          <a:bodyPr wrap="square" rtlCol="0">
            <a:spAutoFit/>
          </a:bodyPr>
          <a:lstStyle/>
          <a:p>
            <a:pPr algn="ctr">
              <a:lnSpc>
                <a:spcPct val="150000"/>
              </a:lnSpc>
            </a:pPr>
            <a:r>
              <a:rPr lang="en-US" altLang="zh-CN" dirty="0" smtClean="0"/>
              <a:t>40 </a:t>
            </a:r>
            <a:r>
              <a:rPr lang="zh-CN" altLang="zh-CN" dirty="0" smtClean="0"/>
              <a:t>岁时，莫兰迪被聘为博洛尼亚美术学院教授，在这之后的</a:t>
            </a:r>
            <a:r>
              <a:rPr lang="en-US" altLang="zh-CN" dirty="0" smtClean="0"/>
              <a:t> 26 </a:t>
            </a:r>
            <a:r>
              <a:rPr lang="zh-CN" altLang="zh-CN" dirty="0" smtClean="0"/>
              <a:t>年里，他都在此教授铜版画</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a:extLst>
              <a:ext uri="{FF2B5EF4-FFF2-40B4-BE49-F238E27FC236}">
                <a16:creationId xmlns="" xmlns:a16="http://schemas.microsoft.com/office/drawing/2014/main" id="{21FD8207-2A68-4F45-9A43-2B7223334F0E}"/>
              </a:ext>
            </a:extLst>
          </p:cNvPr>
          <p:cNvSpPr txBox="1"/>
          <p:nvPr/>
        </p:nvSpPr>
        <p:spPr>
          <a:xfrm>
            <a:off x="2737659" y="1626992"/>
            <a:ext cx="2479800" cy="1200329"/>
          </a:xfrm>
          <a:prstGeom prst="rect">
            <a:avLst/>
          </a:prstGeom>
          <a:noFill/>
        </p:spPr>
        <p:txBody>
          <a:bodyPr wrap="square" rtlCol="0">
            <a:spAutoFit/>
          </a:bodyPr>
          <a:lstStyle/>
          <a:p>
            <a:pPr algn="ctr">
              <a:lnSpc>
                <a:spcPct val="150000"/>
              </a:lnSpc>
            </a:pPr>
            <a:r>
              <a:rPr lang="en-US" altLang="zh-CN" dirty="0" smtClean="0"/>
              <a:t>1907</a:t>
            </a:r>
            <a:r>
              <a:rPr lang="zh-CN" altLang="zh-CN" dirty="0" smtClean="0"/>
              <a:t>年</a:t>
            </a:r>
            <a:r>
              <a:rPr lang="zh-CN" altLang="en-US" dirty="0" smtClean="0"/>
              <a:t>，莫兰迪来</a:t>
            </a:r>
            <a:r>
              <a:rPr lang="zh-CN" altLang="zh-CN" dirty="0" smtClean="0"/>
              <a:t>到波洛尼亚美术学院学画</a:t>
            </a:r>
            <a:endParaRPr lang="en-US" altLang="zh-CN" dirty="0" smtClean="0"/>
          </a:p>
          <a:p>
            <a:endParaRPr lang="zh-CN" altLang="zh-CN" dirty="0"/>
          </a:p>
        </p:txBody>
      </p:sp>
      <p:grpSp>
        <p:nvGrpSpPr>
          <p:cNvPr id="19" name="组合 18"/>
          <p:cNvGrpSpPr/>
          <p:nvPr/>
        </p:nvGrpSpPr>
        <p:grpSpPr>
          <a:xfrm>
            <a:off x="514904" y="3061600"/>
            <a:ext cx="10963923" cy="738216"/>
            <a:chOff x="514904" y="3061600"/>
            <a:chExt cx="10963923" cy="738216"/>
          </a:xfrm>
        </p:grpSpPr>
        <p:grpSp>
          <p:nvGrpSpPr>
            <p:cNvPr id="7" name="组合 6">
              <a:extLst>
                <a:ext uri="{FF2B5EF4-FFF2-40B4-BE49-F238E27FC236}">
                  <a16:creationId xmlns="" xmlns:a16="http://schemas.microsoft.com/office/drawing/2014/main" id="{257FAA76-1C5C-48D1-BB17-BE4B12EE7658}"/>
                </a:ext>
              </a:extLst>
            </p:cNvPr>
            <p:cNvGrpSpPr/>
            <p:nvPr/>
          </p:nvGrpSpPr>
          <p:grpSpPr>
            <a:xfrm>
              <a:off x="514904" y="3061600"/>
              <a:ext cx="10963923" cy="738216"/>
              <a:chOff x="514904" y="3061600"/>
              <a:chExt cx="10963923" cy="738216"/>
            </a:xfrm>
            <a:solidFill>
              <a:srgbClr val="DD1834"/>
            </a:solidFill>
          </p:grpSpPr>
          <p:cxnSp>
            <p:nvCxnSpPr>
              <p:cNvPr id="8" name="直接箭头连接符 7">
                <a:extLst>
                  <a:ext uri="{FF2B5EF4-FFF2-40B4-BE49-F238E27FC236}">
                    <a16:creationId xmlns="" xmlns:a16="http://schemas.microsoft.com/office/drawing/2014/main" id="{EECB05F7-DECD-40DA-92B5-016EDF1804A3}"/>
                  </a:ext>
                </a:extLst>
              </p:cNvPr>
              <p:cNvCxnSpPr/>
              <p:nvPr/>
            </p:nvCxnSpPr>
            <p:spPr>
              <a:xfrm>
                <a:off x="514904" y="3413464"/>
                <a:ext cx="10963923" cy="15536"/>
              </a:xfrm>
              <a:prstGeom prst="straightConnector1">
                <a:avLst/>
              </a:prstGeom>
              <a:grpFill/>
              <a:ln w="57150">
                <a:solidFill>
                  <a:srgbClr val="995258"/>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 xmlns:a16="http://schemas.microsoft.com/office/drawing/2014/main" id="{5B448AE1-103E-4B19-AB4E-C89C17E37707}"/>
                  </a:ext>
                </a:extLst>
              </p:cNvPr>
              <p:cNvSpPr/>
              <p:nvPr/>
            </p:nvSpPr>
            <p:spPr>
              <a:xfrm>
                <a:off x="1549501" y="3098480"/>
                <a:ext cx="701336" cy="701336"/>
              </a:xfrm>
              <a:prstGeom prst="ellipse">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0 1</a:t>
                </a:r>
                <a:endParaRPr lang="zh-CN" altLang="en-US"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 xmlns:a16="http://schemas.microsoft.com/office/drawing/2014/main" id="{7C84EE3B-81AE-44B1-B9BD-C6F4F55D9B4F}"/>
                  </a:ext>
                </a:extLst>
              </p:cNvPr>
              <p:cNvSpPr/>
              <p:nvPr/>
            </p:nvSpPr>
            <p:spPr>
              <a:xfrm>
                <a:off x="3758126" y="3080551"/>
                <a:ext cx="701336" cy="701336"/>
              </a:xfrm>
              <a:prstGeom prst="ellipse">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0 2</a:t>
                </a:r>
                <a:endParaRPr lang="zh-CN" altLang="en-US"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 xmlns:a16="http://schemas.microsoft.com/office/drawing/2014/main" id="{0A353566-BFA4-4FA9-8A62-8F28FF0E36BB}"/>
                  </a:ext>
                </a:extLst>
              </p:cNvPr>
              <p:cNvSpPr/>
              <p:nvPr/>
            </p:nvSpPr>
            <p:spPr>
              <a:xfrm>
                <a:off x="5984681" y="3061600"/>
                <a:ext cx="701336" cy="701336"/>
              </a:xfrm>
              <a:prstGeom prst="ellipse">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0 3</a:t>
                </a:r>
                <a:endParaRPr lang="zh-CN" altLang="en-US"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a:extLst>
                  <a:ext uri="{FF2B5EF4-FFF2-40B4-BE49-F238E27FC236}">
                    <a16:creationId xmlns="" xmlns:a16="http://schemas.microsoft.com/office/drawing/2014/main" id="{04BA02A5-6060-4618-82A4-740F545D91E2}"/>
                  </a:ext>
                </a:extLst>
              </p:cNvPr>
              <p:cNvSpPr/>
              <p:nvPr/>
            </p:nvSpPr>
            <p:spPr>
              <a:xfrm>
                <a:off x="8063276" y="3084990"/>
                <a:ext cx="701336" cy="701336"/>
              </a:xfrm>
              <a:prstGeom prst="ellipse">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0 4</a:t>
                </a:r>
                <a:endParaRPr lang="zh-CN" altLang="en-US"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 name="椭圆 16">
              <a:extLst>
                <a:ext uri="{FF2B5EF4-FFF2-40B4-BE49-F238E27FC236}">
                  <a16:creationId xmlns="" xmlns:a16="http://schemas.microsoft.com/office/drawing/2014/main" id="{04BA02A5-6060-4618-82A4-740F545D91E2}"/>
                </a:ext>
              </a:extLst>
            </p:cNvPr>
            <p:cNvSpPr/>
            <p:nvPr/>
          </p:nvSpPr>
          <p:spPr>
            <a:xfrm>
              <a:off x="10214805" y="3067060"/>
              <a:ext cx="701336" cy="701336"/>
            </a:xfrm>
            <a:prstGeom prst="ellipse">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0 </a:t>
              </a:r>
              <a:r>
                <a:rPr lang="en-US" altLang="zh-CN" b="1" dirty="0" smtClean="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 name="文本框 15">
            <a:extLst>
              <a:ext uri="{FF2B5EF4-FFF2-40B4-BE49-F238E27FC236}">
                <a16:creationId xmlns="" xmlns:a16="http://schemas.microsoft.com/office/drawing/2014/main" id="{21FD8207-2A68-4F45-9A43-2B7223334F0E}"/>
              </a:ext>
            </a:extLst>
          </p:cNvPr>
          <p:cNvSpPr txBox="1"/>
          <p:nvPr/>
        </p:nvSpPr>
        <p:spPr>
          <a:xfrm>
            <a:off x="9389470" y="3975745"/>
            <a:ext cx="2479800" cy="1200329"/>
          </a:xfrm>
          <a:prstGeom prst="rect">
            <a:avLst/>
          </a:prstGeom>
          <a:noFill/>
        </p:spPr>
        <p:txBody>
          <a:bodyPr wrap="square" rtlCol="0">
            <a:spAutoFit/>
          </a:bodyPr>
          <a:lstStyle/>
          <a:p>
            <a:pPr algn="ctr">
              <a:lnSpc>
                <a:spcPct val="150000"/>
              </a:lnSpc>
            </a:pPr>
            <a:r>
              <a:rPr lang="en-US" altLang="zh-CN" dirty="0" smtClean="0"/>
              <a:t>1964</a:t>
            </a:r>
            <a:r>
              <a:rPr lang="zh-CN" altLang="zh-CN" dirty="0" smtClean="0"/>
              <a:t>年，莫兰迪在几个月的重病后去世</a:t>
            </a:r>
          </a:p>
          <a:p>
            <a:endParaRPr lang="zh-CN" altLang="zh-CN" dirty="0"/>
          </a:p>
        </p:txBody>
      </p:sp>
    </p:spTree>
    <p:extLst>
      <p:ext uri="{BB962C8B-B14F-4D97-AF65-F5344CB8AC3E}">
        <p14:creationId xmlns="" xmlns:p14="http://schemas.microsoft.com/office/powerpoint/2010/main" val="366405335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ppt_x</p:attrName>
                                        </p:attrNameLst>
                                      </p:cBhvr>
                                      <p:tavLst>
                                        <p:tav tm="0">
                                          <p:val>
                                            <p:strVal val="#ppt_x-.2"/>
                                          </p:val>
                                        </p:tav>
                                        <p:tav tm="100000">
                                          <p:val>
                                            <p:strVal val="#ppt_x"/>
                                          </p:val>
                                        </p:tav>
                                      </p:tavLst>
                                    </p:anim>
                                    <p:anim calcmode="lin" valueType="num">
                                      <p:cBhvr>
                                        <p:cTn id="8"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See the source image"/>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546622" y="627976"/>
            <a:ext cx="4984600" cy="5217012"/>
          </a:xfrm>
          <a:prstGeom prst="rect">
            <a:avLst/>
          </a:prstGeom>
          <a:noFill/>
          <a:ln>
            <a:noFill/>
          </a:ln>
        </p:spPr>
      </p:pic>
      <p:pic>
        <p:nvPicPr>
          <p:cNvPr id="4" name="图片 3" descr="https://imgsrc.baidu.com/baike/pic/item/fc1f4134970a304efb175f05dfc8a786c9175c1c.jpg"/>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6040680" y="665238"/>
            <a:ext cx="4403202" cy="3064081"/>
          </a:xfrm>
          <a:prstGeom prst="rect">
            <a:avLst/>
          </a:prstGeom>
          <a:noFill/>
          <a:ln>
            <a:noFill/>
          </a:ln>
        </p:spPr>
      </p:pic>
      <p:grpSp>
        <p:nvGrpSpPr>
          <p:cNvPr id="5" name="组合 4">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6" name="矩形 5">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 name="组合 8"/>
          <p:cNvGrpSpPr/>
          <p:nvPr/>
        </p:nvGrpSpPr>
        <p:grpSpPr>
          <a:xfrm>
            <a:off x="10667998" y="4930588"/>
            <a:ext cx="1416424" cy="1927412"/>
            <a:chOff x="10497669" y="4930588"/>
            <a:chExt cx="1416424" cy="1927412"/>
          </a:xfrm>
        </p:grpSpPr>
        <p:sp>
          <p:nvSpPr>
            <p:cNvPr id="10" name="矩形 9"/>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12"/>
          <p:cNvSpPr txBox="1"/>
          <p:nvPr/>
        </p:nvSpPr>
        <p:spPr>
          <a:xfrm>
            <a:off x="6033245" y="3847778"/>
            <a:ext cx="5082989" cy="2559355"/>
          </a:xfrm>
          <a:prstGeom prst="rect">
            <a:avLst/>
          </a:prstGeom>
          <a:noFill/>
        </p:spPr>
        <p:txBody>
          <a:bodyPr wrap="square" rtlCol="0">
            <a:spAutoFit/>
          </a:bodyPr>
          <a:lstStyle/>
          <a:p>
            <a:pPr>
              <a:lnSpc>
                <a:spcPct val="150000"/>
              </a:lnSpc>
            </a:pPr>
            <a:r>
              <a:rPr lang="zh-CN" altLang="zh-CN" dirty="0" smtClean="0"/>
              <a:t>莫兰迪没有娶妻，终生定居在故乡波隆那，一生只旅行到佛罗伦萨、威尼斯、罗马等意大利城市，为的是去看古迹、美术馆与展览会，仅有一两次走出意大利边境到瑞士。这种清心寡欲的生活，让莫兰迪有了</a:t>
            </a:r>
            <a:r>
              <a:rPr lang="en-US" altLang="zh-CN" dirty="0" smtClean="0"/>
              <a:t>“</a:t>
            </a:r>
            <a:r>
              <a:rPr lang="zh-CN" altLang="zh-CN" b="1" dirty="0" smtClean="0"/>
              <a:t>僧侣画家</a:t>
            </a:r>
            <a:r>
              <a:rPr lang="en-US" altLang="zh-CN" dirty="0" smtClean="0"/>
              <a:t>”</a:t>
            </a:r>
            <a:r>
              <a:rPr lang="zh-CN" altLang="zh-CN" dirty="0" smtClean="0"/>
              <a:t>的绰号。</a:t>
            </a:r>
          </a:p>
          <a:p>
            <a:pPr algn="l">
              <a:lnSpc>
                <a:spcPct val="150000"/>
              </a:lnSpc>
            </a:pPr>
            <a:endPar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7" presetClass="entr" presetSubtype="0" fill="hold" grpId="0" nodeType="clickEffect">
                                  <p:stCondLst>
                                    <p:cond delay="0"/>
                                  </p:stCondLst>
                                  <p:iterate type="lt">
                                    <p:tmPct val="50000"/>
                                  </p:iterate>
                                  <p:childTnLst>
                                    <p:set>
                                      <p:cBhvr>
                                        <p:cTn id="14" dur="1" fill="hold">
                                          <p:stCondLst>
                                            <p:cond delay="0"/>
                                          </p:stCondLst>
                                        </p:cTn>
                                        <p:tgtEl>
                                          <p:spTgt spid="13"/>
                                        </p:tgtEl>
                                        <p:attrNameLst>
                                          <p:attrName>style.visibility</p:attrName>
                                        </p:attrNameLst>
                                      </p:cBhvr>
                                      <p:to>
                                        <p:strVal val="visible"/>
                                      </p:to>
                                    </p:set>
                                    <p:anim calcmode="discrete" valueType="clr">
                                      <p:cBhvr override="childStyle">
                                        <p:cTn id="15"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13"/>
                                        </p:tgtEl>
                                        <p:attrNameLst>
                                          <p:attrName>fillcolor</p:attrName>
                                        </p:attrNameLst>
                                      </p:cBhvr>
                                      <p:tavLst>
                                        <p:tav tm="0">
                                          <p:val>
                                            <p:clrVal>
                                              <a:schemeClr val="accent2"/>
                                            </p:clrVal>
                                          </p:val>
                                        </p:tav>
                                        <p:tav tm="50000">
                                          <p:val>
                                            <p:clrVal>
                                              <a:schemeClr val="hlink"/>
                                            </p:clrVal>
                                          </p:val>
                                        </p:tav>
                                      </p:tavLst>
                                    </p:anim>
                                    <p:set>
                                      <p:cBhvr>
                                        <p:cTn id="17" dur="80"/>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9" y="3354941"/>
            <a:chExt cx="3640573"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9" y="3354941"/>
              <a:ext cx="3640573"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4731167"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Part2——</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莫兰迪的绘画风格</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a:extLst>
              <a:ext uri="{FF2B5EF4-FFF2-40B4-BE49-F238E27FC236}">
                <a16:creationId xmlns="" xmlns:a16="http://schemas.microsoft.com/office/drawing/2014/main" id="{C4C3E2F0-488A-4CAC-9D5C-B521E30065B4}"/>
              </a:ext>
            </a:extLst>
          </p:cNvPr>
          <p:cNvGrpSpPr/>
          <p:nvPr/>
        </p:nvGrpSpPr>
        <p:grpSpPr>
          <a:xfrm>
            <a:off x="998816" y="1514289"/>
            <a:ext cx="4873065" cy="4124512"/>
            <a:chOff x="1269999" y="1574800"/>
            <a:chExt cx="4873065" cy="4124512"/>
          </a:xfrm>
        </p:grpSpPr>
        <p:sp>
          <p:nvSpPr>
            <p:cNvPr id="7" name="矩形 6">
              <a:extLst>
                <a:ext uri="{FF2B5EF4-FFF2-40B4-BE49-F238E27FC236}">
                  <a16:creationId xmlns="" xmlns:a16="http://schemas.microsoft.com/office/drawing/2014/main" id="{ADF7ECDC-4F51-4F5D-B199-9D30548B2AE7}"/>
                </a:ext>
              </a:extLst>
            </p:cNvPr>
            <p:cNvSpPr/>
            <p:nvPr/>
          </p:nvSpPr>
          <p:spPr>
            <a:xfrm>
              <a:off x="1269999" y="1574800"/>
              <a:ext cx="4873065" cy="41245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a:extLst>
                <a:ext uri="{FF2B5EF4-FFF2-40B4-BE49-F238E27FC236}">
                  <a16:creationId xmlns="" xmlns:a16="http://schemas.microsoft.com/office/drawing/2014/main" id="{55F66E3C-CCA3-4935-A8DB-089425867A2F}"/>
                </a:ext>
              </a:extLst>
            </p:cNvPr>
            <p:cNvSpPr txBox="1"/>
            <p:nvPr/>
          </p:nvSpPr>
          <p:spPr>
            <a:xfrm>
              <a:off x="1522293" y="1574800"/>
              <a:ext cx="184731" cy="662554"/>
            </a:xfrm>
            <a:prstGeom prst="rect">
              <a:avLst/>
            </a:prstGeom>
            <a:noFill/>
          </p:spPr>
          <p:txBody>
            <a:bodyPr wrap="none" rtlCol="0">
              <a:spAutoFit/>
            </a:bodyPr>
            <a:lstStyle/>
            <a:p>
              <a:pPr algn="l">
                <a:lnSpc>
                  <a:spcPct val="150000"/>
                </a:lnSpc>
              </a:pP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a:extLst>
                <a:ext uri="{FF2B5EF4-FFF2-40B4-BE49-F238E27FC236}">
                  <a16:creationId xmlns="" xmlns:a16="http://schemas.microsoft.com/office/drawing/2014/main" id="{DCEBC807-947B-401F-96F0-87988B24B2FF}"/>
                </a:ext>
              </a:extLst>
            </p:cNvPr>
            <p:cNvSpPr txBox="1"/>
            <p:nvPr/>
          </p:nvSpPr>
          <p:spPr>
            <a:xfrm>
              <a:off x="1594010" y="2080802"/>
              <a:ext cx="4324936" cy="2951898"/>
            </a:xfrm>
            <a:prstGeom prst="rect">
              <a:avLst/>
            </a:prstGeom>
            <a:noFill/>
          </p:spPr>
          <p:txBody>
            <a:bodyPr wrap="square" rtlCol="0">
              <a:spAutoFit/>
            </a:bodyPr>
            <a:lstStyle/>
            <a:p>
              <a:pPr>
                <a:lnSpc>
                  <a:spcPct val="150000"/>
                </a:lnSpc>
              </a:pPr>
              <a:r>
                <a:rPr lang="zh-CN" altLang="zh-CN" dirty="0" smtClean="0">
                  <a:solidFill>
                    <a:srgbClr val="DCD8D9"/>
                  </a:solidFill>
                </a:rPr>
                <a:t>莫兰迪提炼出了自己的莫兰迪色系：灰色、米白、粉橘、灰蓝、橄榄绿</a:t>
              </a:r>
              <a:r>
                <a:rPr lang="en-US" altLang="zh-CN" dirty="0" smtClean="0">
                  <a:solidFill>
                    <a:srgbClr val="DCD8D9"/>
                  </a:solidFill>
                </a:rPr>
                <a:t>……</a:t>
              </a:r>
              <a:r>
                <a:rPr lang="zh-CN" altLang="zh-CN" dirty="0" smtClean="0">
                  <a:solidFill>
                    <a:srgbClr val="DCD8D9"/>
                  </a:solidFill>
                </a:rPr>
                <a:t>这种灰色的调子再加上被莫兰迪扁平化的物体，都削弱了物体原本的锋芒和尖锐，在观者这里达到了一种情绪上的舒缓和平衡，继而又生发出冷静感。</a:t>
              </a:r>
            </a:p>
            <a:p>
              <a:pPr>
                <a:lnSpc>
                  <a:spcPct val="150000"/>
                </a:lnSpc>
              </a:pP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5" name="图片 34" descr="http://img.mp.sohu.com/upload/20170705/17ebb5e2f6174d48a1c45214f5d80c2a_th.png"/>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6408232" y="672352"/>
            <a:ext cx="4528708" cy="5504665"/>
          </a:xfrm>
          <a:prstGeom prst="rect">
            <a:avLst/>
          </a:prstGeom>
          <a:noFill/>
          <a:ln>
            <a:noFill/>
          </a:ln>
        </p:spPr>
      </p:pic>
      <p:grpSp>
        <p:nvGrpSpPr>
          <p:cNvPr id="38" name="组合 37"/>
          <p:cNvGrpSpPr/>
          <p:nvPr/>
        </p:nvGrpSpPr>
        <p:grpSpPr>
          <a:xfrm>
            <a:off x="11492753" y="3774141"/>
            <a:ext cx="466165" cy="3083859"/>
            <a:chOff x="11492753" y="3774141"/>
            <a:chExt cx="466165" cy="3083859"/>
          </a:xfrm>
        </p:grpSpPr>
        <p:sp>
          <p:nvSpPr>
            <p:cNvPr id="36" name="矩形 35"/>
            <p:cNvSpPr/>
            <p:nvPr/>
          </p:nvSpPr>
          <p:spPr>
            <a:xfrm>
              <a:off x="11824447" y="3774141"/>
              <a:ext cx="134471" cy="308385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92753" y="4831976"/>
              <a:ext cx="107576" cy="2026024"/>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346417726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1000" fill="hold"/>
                                        <p:tgtEl>
                                          <p:spTgt spid="35"/>
                                        </p:tgtEl>
                                        <p:attrNameLst>
                                          <p:attrName>ppt_x</p:attrName>
                                        </p:attrNameLst>
                                      </p:cBhvr>
                                      <p:tavLst>
                                        <p:tav tm="0">
                                          <p:val>
                                            <p:strVal val="#ppt_x-.2"/>
                                          </p:val>
                                        </p:tav>
                                        <p:tav tm="100000">
                                          <p:val>
                                            <p:strVal val="#ppt_x"/>
                                          </p:val>
                                        </p:tav>
                                      </p:tavLst>
                                    </p:anim>
                                    <p:anim calcmode="lin" valueType="num">
                                      <p:cBhvr>
                                        <p:cTn id="12"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1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9" y="3354941"/>
            <a:chExt cx="3640573"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9" y="3354941"/>
              <a:ext cx="3640573"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4731167"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Part2——</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莫兰迪的绘画风格</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 name="组合 10">
            <a:extLst>
              <a:ext uri="{FF2B5EF4-FFF2-40B4-BE49-F238E27FC236}">
                <a16:creationId xmlns="" xmlns:a16="http://schemas.microsoft.com/office/drawing/2014/main" id="{A55B6E81-6B1C-43C4-B720-EF6A0A649936}"/>
              </a:ext>
            </a:extLst>
          </p:cNvPr>
          <p:cNvGrpSpPr/>
          <p:nvPr/>
        </p:nvGrpSpPr>
        <p:grpSpPr>
          <a:xfrm>
            <a:off x="864346" y="1082489"/>
            <a:ext cx="4765489" cy="1965512"/>
            <a:chOff x="1269999" y="1574800"/>
            <a:chExt cx="4765489" cy="1965512"/>
          </a:xfrm>
        </p:grpSpPr>
        <p:sp>
          <p:nvSpPr>
            <p:cNvPr id="12" name="矩形 11">
              <a:extLst>
                <a:ext uri="{FF2B5EF4-FFF2-40B4-BE49-F238E27FC236}">
                  <a16:creationId xmlns="" xmlns:a16="http://schemas.microsoft.com/office/drawing/2014/main" id="{3F12AD03-42D5-4E99-8603-0B1803AD0250}"/>
                </a:ext>
              </a:extLst>
            </p:cNvPr>
            <p:cNvSpPr/>
            <p:nvPr/>
          </p:nvSpPr>
          <p:spPr>
            <a:xfrm>
              <a:off x="1269999" y="1574800"/>
              <a:ext cx="4765489" cy="1965512"/>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 xmlns:a16="http://schemas.microsoft.com/office/drawing/2014/main" id="{852EBF31-AB2F-4A7F-BB68-AC3BB65F2B7C}"/>
                </a:ext>
              </a:extLst>
            </p:cNvPr>
            <p:cNvSpPr txBox="1"/>
            <p:nvPr/>
          </p:nvSpPr>
          <p:spPr>
            <a:xfrm>
              <a:off x="1656764" y="1704286"/>
              <a:ext cx="3887907" cy="1754326"/>
            </a:xfrm>
            <a:prstGeom prst="rect">
              <a:avLst/>
            </a:prstGeom>
            <a:noFill/>
          </p:spPr>
          <p:txBody>
            <a:bodyPr wrap="square" rtlCol="0">
              <a:spAutoFit/>
            </a:bodyPr>
            <a:lstStyle/>
            <a:p>
              <a:pPr>
                <a:lnSpc>
                  <a:spcPct val="150000"/>
                </a:lnSpc>
              </a:pPr>
              <a:r>
                <a:rPr lang="zh-CN" altLang="zh-CN" dirty="0" smtClean="0">
                  <a:solidFill>
                    <a:srgbClr val="DCD8D9"/>
                  </a:solidFill>
                </a:rPr>
                <a:t>莫兰迪一生的创作题材都是在画着几只</a:t>
              </a:r>
              <a:r>
                <a:rPr lang="en-US" altLang="zh-CN" u="sng" dirty="0" smtClean="0">
                  <a:solidFill>
                    <a:srgbClr val="DCD8D9"/>
                  </a:solidFill>
                </a:rPr>
                <a:t>瓶</a:t>
              </a:r>
              <a:r>
                <a:rPr lang="zh-CN" altLang="en-US" u="sng" dirty="0" smtClean="0">
                  <a:solidFill>
                    <a:srgbClr val="DCD8D9"/>
                  </a:solidFill>
                </a:rPr>
                <a:t>子</a:t>
              </a:r>
              <a:r>
                <a:rPr lang="zh-CN" altLang="zh-CN" dirty="0" smtClean="0">
                  <a:solidFill>
                    <a:srgbClr val="DCD8D9"/>
                  </a:solidFill>
                </a:rPr>
                <a:t>和波罗纳</a:t>
              </a:r>
              <a:r>
                <a:rPr lang="en-US" altLang="zh-CN" u="sng" dirty="0" smtClean="0">
                  <a:solidFill>
                    <a:srgbClr val="DCD8D9"/>
                  </a:solidFill>
                </a:rPr>
                <a:t>郊</a:t>
              </a:r>
              <a:r>
                <a:rPr lang="zh-CN" altLang="en-US" u="sng" dirty="0" smtClean="0">
                  <a:solidFill>
                    <a:srgbClr val="DCD8D9"/>
                  </a:solidFill>
                </a:rPr>
                <a:t>外</a:t>
              </a:r>
              <a:r>
                <a:rPr lang="zh-CN" altLang="zh-CN" dirty="0" smtClean="0">
                  <a:solidFill>
                    <a:srgbClr val="DCD8D9"/>
                  </a:solidFill>
                </a:rPr>
                <a:t>的风景。他认为，越是简单、平凡无奇的物，就越能从多余的诠释中解放。</a:t>
              </a:r>
              <a:endParaRPr lang="zh-CN" altLang="en-US" dirty="0">
                <a:solidFill>
                  <a:srgbClr val="DCD8D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 name="组合 14">
            <a:extLst>
              <a:ext uri="{FF2B5EF4-FFF2-40B4-BE49-F238E27FC236}">
                <a16:creationId xmlns="" xmlns:a16="http://schemas.microsoft.com/office/drawing/2014/main" id="{1D839563-A22E-4667-952A-9E03D6C424EA}"/>
              </a:ext>
            </a:extLst>
          </p:cNvPr>
          <p:cNvGrpSpPr/>
          <p:nvPr/>
        </p:nvGrpSpPr>
        <p:grpSpPr>
          <a:xfrm>
            <a:off x="864347" y="3346862"/>
            <a:ext cx="4855136" cy="3153413"/>
            <a:chOff x="1270000" y="1574800"/>
            <a:chExt cx="4826000" cy="1805255"/>
          </a:xfrm>
        </p:grpSpPr>
        <p:sp>
          <p:nvSpPr>
            <p:cNvPr id="16" name="矩形 15">
              <a:extLst>
                <a:ext uri="{FF2B5EF4-FFF2-40B4-BE49-F238E27FC236}">
                  <a16:creationId xmlns="" xmlns:a16="http://schemas.microsoft.com/office/drawing/2014/main" id="{0C79901D-E36B-4383-8AE9-D37F45D1493C}"/>
                </a:ext>
              </a:extLst>
            </p:cNvPr>
            <p:cNvSpPr/>
            <p:nvPr/>
          </p:nvSpPr>
          <p:spPr>
            <a:xfrm>
              <a:off x="1270000" y="1574800"/>
              <a:ext cx="4826000" cy="1625600"/>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a:extLst>
                <a:ext uri="{FF2B5EF4-FFF2-40B4-BE49-F238E27FC236}">
                  <a16:creationId xmlns="" xmlns:a16="http://schemas.microsoft.com/office/drawing/2014/main" id="{BAC650C5-926E-40C5-BFC2-2FFCCF492812}"/>
                </a:ext>
              </a:extLst>
            </p:cNvPr>
            <p:cNvSpPr txBox="1"/>
            <p:nvPr/>
          </p:nvSpPr>
          <p:spPr>
            <a:xfrm>
              <a:off x="1761043" y="1619256"/>
              <a:ext cx="3887907" cy="1760799"/>
            </a:xfrm>
            <a:prstGeom prst="rect">
              <a:avLst/>
            </a:prstGeom>
            <a:noFill/>
          </p:spPr>
          <p:txBody>
            <a:bodyPr wrap="square" rtlCol="0">
              <a:spAutoFit/>
            </a:bodyPr>
            <a:lstStyle/>
            <a:p>
              <a:pPr>
                <a:lnSpc>
                  <a:spcPct val="150000"/>
                </a:lnSpc>
              </a:pPr>
              <a:r>
                <a:rPr lang="zh-CN" altLang="zh-CN" dirty="0" smtClean="0"/>
                <a:t>没有任何东西比我们所看到的世界更抽象，更不真实。我们在物质世界所认知的所有事物，都并非如我们看到和了解的那般。物的质性当然存在，但却不具有任何我们附加在它身上的意义。</a:t>
              </a:r>
              <a:r>
                <a:rPr lang="en-US" altLang="zh-CN" dirty="0" smtClean="0"/>
                <a:t>”</a:t>
              </a:r>
              <a:endParaRPr lang="zh-CN" altLang="zh-CN" dirty="0"/>
            </a:p>
          </p:txBody>
        </p:sp>
      </p:grpSp>
      <p:grpSp>
        <p:nvGrpSpPr>
          <p:cNvPr id="36" name="组合 35"/>
          <p:cNvGrpSpPr/>
          <p:nvPr/>
        </p:nvGrpSpPr>
        <p:grpSpPr>
          <a:xfrm>
            <a:off x="11600330" y="3774141"/>
            <a:ext cx="466165" cy="3083859"/>
            <a:chOff x="11492753" y="3774141"/>
            <a:chExt cx="466165" cy="3083859"/>
          </a:xfrm>
        </p:grpSpPr>
        <p:sp>
          <p:nvSpPr>
            <p:cNvPr id="37" name="矩形 36"/>
            <p:cNvSpPr/>
            <p:nvPr/>
          </p:nvSpPr>
          <p:spPr>
            <a:xfrm>
              <a:off x="11824447" y="3774141"/>
              <a:ext cx="134471" cy="308385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1492753" y="4831976"/>
              <a:ext cx="107576" cy="2026024"/>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descr="See the source image"/>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6022751" y="1179026"/>
            <a:ext cx="5274310" cy="4535805"/>
          </a:xfrm>
          <a:prstGeom prst="rect">
            <a:avLst/>
          </a:prstGeom>
          <a:noFill/>
          <a:ln>
            <a:noFill/>
          </a:ln>
        </p:spPr>
      </p:pic>
    </p:spTree>
    <p:extLst>
      <p:ext uri="{BB962C8B-B14F-4D97-AF65-F5344CB8AC3E}">
        <p14:creationId xmlns="" xmlns:p14="http://schemas.microsoft.com/office/powerpoint/2010/main" val="346417726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20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 xmlns:a16="http://schemas.microsoft.com/office/drawing/2014/main" id="{048947E7-854A-48C0-9049-1487F9A591E2}"/>
              </a:ext>
            </a:extLst>
          </p:cNvPr>
          <p:cNvGrpSpPr/>
          <p:nvPr/>
        </p:nvGrpSpPr>
        <p:grpSpPr>
          <a:xfrm>
            <a:off x="1949629" y="2162354"/>
            <a:ext cx="2533291" cy="2533291"/>
            <a:chOff x="1949629" y="1661897"/>
            <a:chExt cx="2533291" cy="2533291"/>
          </a:xfrm>
        </p:grpSpPr>
        <p:sp>
          <p:nvSpPr>
            <p:cNvPr id="4" name="椭圆 3">
              <a:extLst>
                <a:ext uri="{FF2B5EF4-FFF2-40B4-BE49-F238E27FC236}">
                  <a16:creationId xmlns="" xmlns:a16="http://schemas.microsoft.com/office/drawing/2014/main" id="{3F1901D4-533B-4A2A-A417-A10B86B410BB}"/>
                </a:ext>
              </a:extLst>
            </p:cNvPr>
            <p:cNvSpPr/>
            <p:nvPr/>
          </p:nvSpPr>
          <p:spPr>
            <a:xfrm>
              <a:off x="1949629" y="1661897"/>
              <a:ext cx="2533291" cy="2533291"/>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a:extLst>
                <a:ext uri="{FF2B5EF4-FFF2-40B4-BE49-F238E27FC236}">
                  <a16:creationId xmlns="" xmlns:a16="http://schemas.microsoft.com/office/drawing/2014/main" id="{5453658C-818F-4512-AC21-3BAC9AAAC16D}"/>
                </a:ext>
              </a:extLst>
            </p:cNvPr>
            <p:cNvSpPr txBox="1"/>
            <p:nvPr/>
          </p:nvSpPr>
          <p:spPr>
            <a:xfrm>
              <a:off x="2277556" y="2120630"/>
              <a:ext cx="1877437" cy="1436355"/>
            </a:xfrm>
            <a:prstGeom prst="rect">
              <a:avLst/>
            </a:prstGeom>
            <a:noFill/>
          </p:spPr>
          <p:txBody>
            <a:bodyPr wrap="none" rtlCol="0">
              <a:spAutoFit/>
            </a:bodyPr>
            <a:lstStyle/>
            <a:p>
              <a:pPr algn="l">
                <a:lnSpc>
                  <a:spcPct val="150000"/>
                </a:lnSpc>
              </a:pPr>
              <a:r>
                <a:rPr lang="zh-CN" altLang="en-US" sz="6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目录</a:t>
              </a:r>
            </a:p>
          </p:txBody>
        </p:sp>
      </p:grpSp>
      <p:cxnSp>
        <p:nvCxnSpPr>
          <p:cNvPr id="7" name="直接连接符 6">
            <a:extLst>
              <a:ext uri="{FF2B5EF4-FFF2-40B4-BE49-F238E27FC236}">
                <a16:creationId xmlns="" xmlns:a16="http://schemas.microsoft.com/office/drawing/2014/main" id="{1219B6F9-1E22-4655-8514-9AA794F00727}"/>
              </a:ext>
            </a:extLst>
          </p:cNvPr>
          <p:cNvCxnSpPr/>
          <p:nvPr/>
        </p:nvCxnSpPr>
        <p:spPr>
          <a:xfrm>
            <a:off x="5544766" y="0"/>
            <a:ext cx="0" cy="6858000"/>
          </a:xfrm>
          <a:prstGeom prst="line">
            <a:avLst/>
          </a:prstGeom>
          <a:ln w="38100">
            <a:solidFill>
              <a:srgbClr val="484452"/>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 xmlns:a16="http://schemas.microsoft.com/office/drawing/2014/main" id="{2628284B-FA32-4A26-A210-C2A9452A8283}"/>
              </a:ext>
            </a:extLst>
          </p:cNvPr>
          <p:cNvGrpSpPr/>
          <p:nvPr/>
        </p:nvGrpSpPr>
        <p:grpSpPr>
          <a:xfrm>
            <a:off x="4964567" y="590279"/>
            <a:ext cx="6185772" cy="1637557"/>
            <a:chOff x="4964567" y="590279"/>
            <a:chExt cx="6185772" cy="1637557"/>
          </a:xfrm>
        </p:grpSpPr>
        <p:sp>
          <p:nvSpPr>
            <p:cNvPr id="3" name="椭圆 2">
              <a:extLst>
                <a:ext uri="{FF2B5EF4-FFF2-40B4-BE49-F238E27FC236}">
                  <a16:creationId xmlns="" xmlns:a16="http://schemas.microsoft.com/office/drawing/2014/main" id="{0EA565F7-9616-415F-8499-2E851F5EFE6F}"/>
                </a:ext>
              </a:extLst>
            </p:cNvPr>
            <p:cNvSpPr/>
            <p:nvPr/>
          </p:nvSpPr>
          <p:spPr>
            <a:xfrm>
              <a:off x="4964567" y="695125"/>
              <a:ext cx="1131433" cy="113143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a:extLst>
                <a:ext uri="{FF2B5EF4-FFF2-40B4-BE49-F238E27FC236}">
                  <a16:creationId xmlns="" xmlns:a16="http://schemas.microsoft.com/office/drawing/2014/main" id="{D9777479-17D7-40FE-8A48-1B19723B9471}"/>
                </a:ext>
              </a:extLst>
            </p:cNvPr>
            <p:cNvSpPr txBox="1"/>
            <p:nvPr/>
          </p:nvSpPr>
          <p:spPr>
            <a:xfrm>
              <a:off x="5217593" y="753009"/>
              <a:ext cx="787395" cy="906915"/>
            </a:xfrm>
            <a:prstGeom prst="rect">
              <a:avLst/>
            </a:prstGeom>
            <a:noFill/>
          </p:spPr>
          <p:txBody>
            <a:bodyPr wrap="none" rtlCol="0">
              <a:spAutoFit/>
            </a:bodyPr>
            <a:lstStyle/>
            <a:p>
              <a:pPr algn="l">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a:extLst>
                <a:ext uri="{FF2B5EF4-FFF2-40B4-BE49-F238E27FC236}">
                  <a16:creationId xmlns="" xmlns:a16="http://schemas.microsoft.com/office/drawing/2014/main" id="{93BB1B3F-AE11-4852-82F2-B660E8D27785}"/>
                </a:ext>
              </a:extLst>
            </p:cNvPr>
            <p:cNvSpPr txBox="1"/>
            <p:nvPr/>
          </p:nvSpPr>
          <p:spPr>
            <a:xfrm>
              <a:off x="6349025" y="590279"/>
              <a:ext cx="4801314" cy="923330"/>
            </a:xfrm>
            <a:prstGeom prst="rect">
              <a:avLst/>
            </a:prstGeom>
            <a:noFill/>
          </p:spPr>
          <p:txBody>
            <a:bodyPr wrap="none" rtlCol="0">
              <a:spAutoFit/>
            </a:bodyPr>
            <a:lstStyle/>
            <a:p>
              <a:pPr algn="l">
                <a:lnSpc>
                  <a:spcPct val="150000"/>
                </a:lnSpc>
              </a:pPr>
              <a:r>
                <a:rPr lang="zh-CN" altLang="en-US"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莫兰迪色系的心理分析</a:t>
              </a:r>
              <a:endParaRPr lang="zh-CN" altLang="en-US" sz="36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a:extLst>
                <a:ext uri="{FF2B5EF4-FFF2-40B4-BE49-F238E27FC236}">
                  <a16:creationId xmlns="" xmlns:a16="http://schemas.microsoft.com/office/drawing/2014/main" id="{1F74080F-2537-4E32-B1DF-A522A995BB06}"/>
                </a:ext>
              </a:extLst>
            </p:cNvPr>
            <p:cNvSpPr txBox="1"/>
            <p:nvPr/>
          </p:nvSpPr>
          <p:spPr>
            <a:xfrm>
              <a:off x="6399006" y="1304506"/>
              <a:ext cx="3912312" cy="923330"/>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THE PSYCHOLOGICAL ANALYSIS OF MORANDI</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组合 11">
            <a:extLst>
              <a:ext uri="{FF2B5EF4-FFF2-40B4-BE49-F238E27FC236}">
                <a16:creationId xmlns="" xmlns:a16="http://schemas.microsoft.com/office/drawing/2014/main" id="{050EDC40-5BB7-4614-A37B-F93A69903127}"/>
              </a:ext>
            </a:extLst>
          </p:cNvPr>
          <p:cNvGrpSpPr/>
          <p:nvPr/>
        </p:nvGrpSpPr>
        <p:grpSpPr>
          <a:xfrm>
            <a:off x="4964567" y="2108252"/>
            <a:ext cx="6185772" cy="1236279"/>
            <a:chOff x="4964567" y="590279"/>
            <a:chExt cx="6185772" cy="1236279"/>
          </a:xfrm>
        </p:grpSpPr>
        <p:sp>
          <p:nvSpPr>
            <p:cNvPr id="13" name="椭圆 12">
              <a:extLst>
                <a:ext uri="{FF2B5EF4-FFF2-40B4-BE49-F238E27FC236}">
                  <a16:creationId xmlns="" xmlns:a16="http://schemas.microsoft.com/office/drawing/2014/main" id="{806821EF-723D-4287-8095-C92B711E85C7}"/>
                </a:ext>
              </a:extLst>
            </p:cNvPr>
            <p:cNvSpPr/>
            <p:nvPr/>
          </p:nvSpPr>
          <p:spPr>
            <a:xfrm>
              <a:off x="4964567" y="695125"/>
              <a:ext cx="1131433" cy="113143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 xmlns:a16="http://schemas.microsoft.com/office/drawing/2014/main" id="{5422E1F8-AD18-4F80-BA66-5ABF686C78AB}"/>
                </a:ext>
              </a:extLst>
            </p:cNvPr>
            <p:cNvSpPr txBox="1"/>
            <p:nvPr/>
          </p:nvSpPr>
          <p:spPr>
            <a:xfrm>
              <a:off x="5217593" y="753009"/>
              <a:ext cx="787395" cy="906915"/>
            </a:xfrm>
            <a:prstGeom prst="rect">
              <a:avLst/>
            </a:prstGeom>
            <a:noFill/>
          </p:spPr>
          <p:txBody>
            <a:bodyPr wrap="none" rtlCol="0">
              <a:spAutoFit/>
            </a:bodyPr>
            <a:lstStyle/>
            <a:p>
              <a:pPr algn="l">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a:extLst>
                <a:ext uri="{FF2B5EF4-FFF2-40B4-BE49-F238E27FC236}">
                  <a16:creationId xmlns="" xmlns:a16="http://schemas.microsoft.com/office/drawing/2014/main" id="{29C6F5A4-D4A2-4493-A7CC-AF68DAD88DC9}"/>
                </a:ext>
              </a:extLst>
            </p:cNvPr>
            <p:cNvSpPr txBox="1"/>
            <p:nvPr/>
          </p:nvSpPr>
          <p:spPr>
            <a:xfrm>
              <a:off x="6349025" y="590279"/>
              <a:ext cx="4801314" cy="923330"/>
            </a:xfrm>
            <a:prstGeom prst="rect">
              <a:avLst/>
            </a:prstGeom>
            <a:noFill/>
          </p:spPr>
          <p:txBody>
            <a:bodyPr wrap="none" rtlCol="0">
              <a:spAutoFit/>
            </a:bodyPr>
            <a:lstStyle/>
            <a:p>
              <a:pPr algn="l">
                <a:lnSpc>
                  <a:spcPct val="150000"/>
                </a:lnSpc>
              </a:pPr>
              <a:r>
                <a:rPr lang="zh-CN" altLang="en-US"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莫兰迪色系的前世今生</a:t>
              </a:r>
              <a:endParaRPr lang="zh-CN" altLang="en-US" sz="36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a:extLst>
                <a:ext uri="{FF2B5EF4-FFF2-40B4-BE49-F238E27FC236}">
                  <a16:creationId xmlns="" xmlns:a16="http://schemas.microsoft.com/office/drawing/2014/main" id="{BA4DF655-E106-49E5-8AC6-5248C4418FC3}"/>
                </a:ext>
              </a:extLst>
            </p:cNvPr>
            <p:cNvSpPr txBox="1"/>
            <p:nvPr/>
          </p:nvSpPr>
          <p:spPr>
            <a:xfrm>
              <a:off x="6399006" y="1304506"/>
              <a:ext cx="3912312" cy="458908"/>
            </a:xfrm>
            <a:prstGeom prst="rect">
              <a:avLst/>
            </a:prstGeom>
            <a:noFill/>
          </p:spPr>
          <p:txBody>
            <a:bodyPr wrap="square" rtlCol="0">
              <a:spAutoFit/>
            </a:bodyPr>
            <a:lstStyle/>
            <a:p>
              <a:pPr algn="dist">
                <a:lnSpc>
                  <a:spcPct val="150000"/>
                </a:lnSpc>
              </a:pPr>
              <a:r>
                <a:rPr lang="en-US" altLang="zh-CN"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THE HISTORY OF MORANDI</a:t>
              </a:r>
              <a:endPar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7" name="组合 16">
            <a:extLst>
              <a:ext uri="{FF2B5EF4-FFF2-40B4-BE49-F238E27FC236}">
                <a16:creationId xmlns="" xmlns:a16="http://schemas.microsoft.com/office/drawing/2014/main" id="{7918DE31-1364-4FDD-A690-B7756C8E3A95}"/>
              </a:ext>
            </a:extLst>
          </p:cNvPr>
          <p:cNvGrpSpPr/>
          <p:nvPr/>
        </p:nvGrpSpPr>
        <p:grpSpPr>
          <a:xfrm>
            <a:off x="4964567" y="3626225"/>
            <a:ext cx="5346751" cy="1588634"/>
            <a:chOff x="4964567" y="590279"/>
            <a:chExt cx="5346751" cy="1588634"/>
          </a:xfrm>
        </p:grpSpPr>
        <p:sp>
          <p:nvSpPr>
            <p:cNvPr id="18" name="椭圆 17">
              <a:extLst>
                <a:ext uri="{FF2B5EF4-FFF2-40B4-BE49-F238E27FC236}">
                  <a16:creationId xmlns="" xmlns:a16="http://schemas.microsoft.com/office/drawing/2014/main" id="{E0CC3EFF-D1A2-4D15-9ECC-3EEB2759CE8B}"/>
                </a:ext>
              </a:extLst>
            </p:cNvPr>
            <p:cNvSpPr/>
            <p:nvPr/>
          </p:nvSpPr>
          <p:spPr>
            <a:xfrm>
              <a:off x="4964567" y="695125"/>
              <a:ext cx="1131433" cy="113143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18">
              <a:extLst>
                <a:ext uri="{FF2B5EF4-FFF2-40B4-BE49-F238E27FC236}">
                  <a16:creationId xmlns="" xmlns:a16="http://schemas.microsoft.com/office/drawing/2014/main" id="{30928E02-BF1D-424A-9752-65418EF51487}"/>
                </a:ext>
              </a:extLst>
            </p:cNvPr>
            <p:cNvSpPr txBox="1"/>
            <p:nvPr/>
          </p:nvSpPr>
          <p:spPr>
            <a:xfrm>
              <a:off x="5217593" y="753009"/>
              <a:ext cx="787395" cy="906915"/>
            </a:xfrm>
            <a:prstGeom prst="rect">
              <a:avLst/>
            </a:prstGeom>
            <a:noFill/>
          </p:spPr>
          <p:txBody>
            <a:bodyPr wrap="none" rtlCol="0">
              <a:spAutoFit/>
            </a:bodyPr>
            <a:lstStyle/>
            <a:p>
              <a:pPr algn="l">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a:extLst>
                <a:ext uri="{FF2B5EF4-FFF2-40B4-BE49-F238E27FC236}">
                  <a16:creationId xmlns="" xmlns:a16="http://schemas.microsoft.com/office/drawing/2014/main" id="{DDDF03F6-4D2A-44A9-8DA1-ABE254D9CD9E}"/>
                </a:ext>
              </a:extLst>
            </p:cNvPr>
            <p:cNvSpPr txBox="1"/>
            <p:nvPr/>
          </p:nvSpPr>
          <p:spPr>
            <a:xfrm>
              <a:off x="6349025" y="590279"/>
              <a:ext cx="3877985" cy="923330"/>
            </a:xfrm>
            <a:prstGeom prst="rect">
              <a:avLst/>
            </a:prstGeom>
            <a:noFill/>
          </p:spPr>
          <p:txBody>
            <a:bodyPr wrap="none" rtlCol="0">
              <a:spAutoFit/>
            </a:bodyPr>
            <a:lstStyle/>
            <a:p>
              <a:pPr algn="l">
                <a:lnSpc>
                  <a:spcPct val="150000"/>
                </a:lnSpc>
              </a:pPr>
              <a:r>
                <a:rPr lang="zh-CN" altLang="en-US"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莫兰迪的色彩分析</a:t>
              </a:r>
              <a:endParaRPr lang="zh-CN" altLang="en-US" sz="36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 xmlns:a16="http://schemas.microsoft.com/office/drawing/2014/main" id="{14AF9901-BC16-48A2-9ED2-3D26B86178FD}"/>
                </a:ext>
              </a:extLst>
            </p:cNvPr>
            <p:cNvSpPr txBox="1"/>
            <p:nvPr/>
          </p:nvSpPr>
          <p:spPr>
            <a:xfrm>
              <a:off x="6399006" y="1304506"/>
              <a:ext cx="3912312" cy="874407"/>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THE COLOR ANALYSIS OF MORANDI</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2" name="组合 21">
            <a:extLst>
              <a:ext uri="{FF2B5EF4-FFF2-40B4-BE49-F238E27FC236}">
                <a16:creationId xmlns="" xmlns:a16="http://schemas.microsoft.com/office/drawing/2014/main" id="{37AC0319-761F-4087-AFC5-A0BB17680D09}"/>
              </a:ext>
            </a:extLst>
          </p:cNvPr>
          <p:cNvGrpSpPr/>
          <p:nvPr/>
        </p:nvGrpSpPr>
        <p:grpSpPr>
          <a:xfrm>
            <a:off x="4964567" y="5144199"/>
            <a:ext cx="7301173" cy="1251555"/>
            <a:chOff x="4964567" y="590279"/>
            <a:chExt cx="7301173" cy="1251555"/>
          </a:xfrm>
        </p:grpSpPr>
        <p:sp>
          <p:nvSpPr>
            <p:cNvPr id="23" name="椭圆 22">
              <a:extLst>
                <a:ext uri="{FF2B5EF4-FFF2-40B4-BE49-F238E27FC236}">
                  <a16:creationId xmlns="" xmlns:a16="http://schemas.microsoft.com/office/drawing/2014/main" id="{397137D0-EC30-42BC-9FE0-CD47AB7E4FAE}"/>
                </a:ext>
              </a:extLst>
            </p:cNvPr>
            <p:cNvSpPr/>
            <p:nvPr/>
          </p:nvSpPr>
          <p:spPr>
            <a:xfrm>
              <a:off x="4964567" y="695125"/>
              <a:ext cx="1131433" cy="113143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a:extLst>
                <a:ext uri="{FF2B5EF4-FFF2-40B4-BE49-F238E27FC236}">
                  <a16:creationId xmlns="" xmlns:a16="http://schemas.microsoft.com/office/drawing/2014/main" id="{4FA424BC-5E53-4D01-9B09-D8D33D974A27}"/>
                </a:ext>
              </a:extLst>
            </p:cNvPr>
            <p:cNvSpPr txBox="1"/>
            <p:nvPr/>
          </p:nvSpPr>
          <p:spPr>
            <a:xfrm>
              <a:off x="5217593" y="753009"/>
              <a:ext cx="787395" cy="906915"/>
            </a:xfrm>
            <a:prstGeom prst="rect">
              <a:avLst/>
            </a:prstGeom>
            <a:noFill/>
          </p:spPr>
          <p:txBody>
            <a:bodyPr wrap="none" rtlCol="0">
              <a:spAutoFit/>
            </a:bodyPr>
            <a:lstStyle/>
            <a:p>
              <a:pPr algn="l">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a:extLst>
                <a:ext uri="{FF2B5EF4-FFF2-40B4-BE49-F238E27FC236}">
                  <a16:creationId xmlns="" xmlns:a16="http://schemas.microsoft.com/office/drawing/2014/main" id="{3D1B5942-BFC8-4A56-B183-84D59001B5DD}"/>
                </a:ext>
              </a:extLst>
            </p:cNvPr>
            <p:cNvSpPr txBox="1"/>
            <p:nvPr/>
          </p:nvSpPr>
          <p:spPr>
            <a:xfrm>
              <a:off x="6349025" y="590279"/>
              <a:ext cx="5336717" cy="825419"/>
            </a:xfrm>
            <a:prstGeom prst="rect">
              <a:avLst/>
            </a:prstGeom>
            <a:noFill/>
          </p:spPr>
          <p:txBody>
            <a:bodyPr wrap="none" rtlCol="0">
              <a:spAutoFit/>
            </a:bodyPr>
            <a:lstStyle/>
            <a:p>
              <a:pPr algn="l">
                <a:lnSpc>
                  <a:spcPct val="150000"/>
                </a:lnSpc>
              </a:pPr>
              <a:r>
                <a:rPr lang="zh-CN" altLang="en-US"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莫兰迪应用</a:t>
              </a:r>
              <a:r>
                <a:rPr lang="en-US" altLang="zh-CN"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服装家装</a:t>
              </a:r>
              <a:endParaRPr lang="zh-CN" altLang="en-US" sz="36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a:extLst>
                <a:ext uri="{FF2B5EF4-FFF2-40B4-BE49-F238E27FC236}">
                  <a16:creationId xmlns="" xmlns:a16="http://schemas.microsoft.com/office/drawing/2014/main" id="{06EA8D06-D18E-4619-99EA-EB9FF62BB353}"/>
                </a:ext>
              </a:extLst>
            </p:cNvPr>
            <p:cNvSpPr txBox="1"/>
            <p:nvPr/>
          </p:nvSpPr>
          <p:spPr>
            <a:xfrm>
              <a:off x="6378675" y="1334003"/>
              <a:ext cx="5887065" cy="507831"/>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MORANDI’S APPLICATION IN LIFE</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 name="椭圆 27">
            <a:extLst>
              <a:ext uri="{FF2B5EF4-FFF2-40B4-BE49-F238E27FC236}">
                <a16:creationId xmlns="" xmlns:a16="http://schemas.microsoft.com/office/drawing/2014/main" id="{6CA08FD0-84BC-4CF6-8105-7A9C9B5B5049}"/>
              </a:ext>
            </a:extLst>
          </p:cNvPr>
          <p:cNvSpPr/>
          <p:nvPr/>
        </p:nvSpPr>
        <p:spPr>
          <a:xfrm>
            <a:off x="1142445" y="352261"/>
            <a:ext cx="883964" cy="883964"/>
          </a:xfrm>
          <a:prstGeom prst="ellipse">
            <a:avLst/>
          </a:prstGeom>
          <a:solidFill>
            <a:srgbClr val="48445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椭圆 28">
            <a:extLst>
              <a:ext uri="{FF2B5EF4-FFF2-40B4-BE49-F238E27FC236}">
                <a16:creationId xmlns="" xmlns:a16="http://schemas.microsoft.com/office/drawing/2014/main" id="{1EC8D6B8-E8E4-4CD1-992A-A4028AB42553}"/>
              </a:ext>
            </a:extLst>
          </p:cNvPr>
          <p:cNvSpPr/>
          <p:nvPr/>
        </p:nvSpPr>
        <p:spPr>
          <a:xfrm>
            <a:off x="589922" y="3068288"/>
            <a:ext cx="552523" cy="552523"/>
          </a:xfrm>
          <a:prstGeom prst="ellipse">
            <a:avLst/>
          </a:prstGeom>
          <a:solidFill>
            <a:srgbClr val="C7A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椭圆 29">
            <a:extLst>
              <a:ext uri="{FF2B5EF4-FFF2-40B4-BE49-F238E27FC236}">
                <a16:creationId xmlns="" xmlns:a16="http://schemas.microsoft.com/office/drawing/2014/main" id="{8E9D82EA-3363-463C-BB9A-6A9F34AFA930}"/>
              </a:ext>
            </a:extLst>
          </p:cNvPr>
          <p:cNvSpPr/>
          <p:nvPr/>
        </p:nvSpPr>
        <p:spPr>
          <a:xfrm>
            <a:off x="-421223" y="5473070"/>
            <a:ext cx="1814815" cy="1814815"/>
          </a:xfrm>
          <a:prstGeom prst="ellipse">
            <a:avLst/>
          </a:prstGeom>
          <a:solidFill>
            <a:srgbClr val="C7AFB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椭圆 30">
            <a:extLst>
              <a:ext uri="{FF2B5EF4-FFF2-40B4-BE49-F238E27FC236}">
                <a16:creationId xmlns="" xmlns:a16="http://schemas.microsoft.com/office/drawing/2014/main" id="{E333686C-DE2A-4E92-91C6-8924D0DF6AFF}"/>
              </a:ext>
            </a:extLst>
          </p:cNvPr>
          <p:cNvSpPr/>
          <p:nvPr/>
        </p:nvSpPr>
        <p:spPr>
          <a:xfrm>
            <a:off x="3404348" y="961028"/>
            <a:ext cx="552581" cy="552581"/>
          </a:xfrm>
          <a:prstGeom prst="ellipse">
            <a:avLst/>
          </a:prstGeom>
          <a:solidFill>
            <a:srgbClr val="C7AFB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椭圆 31">
            <a:extLst>
              <a:ext uri="{FF2B5EF4-FFF2-40B4-BE49-F238E27FC236}">
                <a16:creationId xmlns="" xmlns:a16="http://schemas.microsoft.com/office/drawing/2014/main" id="{9386E2F8-C858-478E-A89D-786EFBF964E0}"/>
              </a:ext>
            </a:extLst>
          </p:cNvPr>
          <p:cNvSpPr/>
          <p:nvPr/>
        </p:nvSpPr>
        <p:spPr>
          <a:xfrm>
            <a:off x="3662424" y="5584660"/>
            <a:ext cx="547531" cy="547531"/>
          </a:xfrm>
          <a:prstGeom prst="ellipse">
            <a:avLst/>
          </a:prstGeom>
          <a:solidFill>
            <a:srgbClr val="48445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404602234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9" y="3354941"/>
            <a:chExt cx="3640573"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9" y="3354941"/>
              <a:ext cx="3640573"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4731167"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Part2——</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莫兰迪的绘画风格</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10">
            <a:extLst>
              <a:ext uri="{FF2B5EF4-FFF2-40B4-BE49-F238E27FC236}">
                <a16:creationId xmlns="" xmlns:a16="http://schemas.microsoft.com/office/drawing/2014/main" id="{A55B6E81-6B1C-43C4-B720-EF6A0A649936}"/>
              </a:ext>
            </a:extLst>
          </p:cNvPr>
          <p:cNvGrpSpPr/>
          <p:nvPr/>
        </p:nvGrpSpPr>
        <p:grpSpPr>
          <a:xfrm>
            <a:off x="810558" y="2391335"/>
            <a:ext cx="4846172" cy="2198593"/>
            <a:chOff x="1269999" y="1574800"/>
            <a:chExt cx="4765489" cy="1965512"/>
          </a:xfrm>
        </p:grpSpPr>
        <p:sp>
          <p:nvSpPr>
            <p:cNvPr id="12" name="矩形 11">
              <a:extLst>
                <a:ext uri="{FF2B5EF4-FFF2-40B4-BE49-F238E27FC236}">
                  <a16:creationId xmlns="" xmlns:a16="http://schemas.microsoft.com/office/drawing/2014/main" id="{3F12AD03-42D5-4E99-8603-0B1803AD0250}"/>
                </a:ext>
              </a:extLst>
            </p:cNvPr>
            <p:cNvSpPr/>
            <p:nvPr/>
          </p:nvSpPr>
          <p:spPr>
            <a:xfrm>
              <a:off x="1269999" y="1574800"/>
              <a:ext cx="4765489" cy="1965512"/>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 xmlns:a16="http://schemas.microsoft.com/office/drawing/2014/main" id="{852EBF31-AB2F-4A7F-BB68-AC3BB65F2B7C}"/>
                </a:ext>
              </a:extLst>
            </p:cNvPr>
            <p:cNvSpPr txBox="1"/>
            <p:nvPr/>
          </p:nvSpPr>
          <p:spPr>
            <a:xfrm>
              <a:off x="1656764" y="1704286"/>
              <a:ext cx="3887907" cy="1529307"/>
            </a:xfrm>
            <a:prstGeom prst="rect">
              <a:avLst/>
            </a:prstGeom>
            <a:noFill/>
          </p:spPr>
          <p:txBody>
            <a:bodyPr wrap="square" rtlCol="0">
              <a:spAutoFit/>
            </a:bodyPr>
            <a:lstStyle/>
            <a:p>
              <a:pPr>
                <a:lnSpc>
                  <a:spcPct val="150000"/>
                </a:lnSpc>
              </a:pPr>
              <a:r>
                <a:rPr lang="zh-CN" altLang="zh-CN" dirty="0" smtClean="0">
                  <a:solidFill>
                    <a:srgbClr val="DCD8D9"/>
                  </a:solidFill>
                </a:rPr>
                <a:t>在莫兰迪的世界看到的东西是物体本身，而不是我们看到经过光影、环境色影响的物体，回到了一种更真实的本身。</a:t>
              </a:r>
              <a:endParaRPr lang="zh-CN" altLang="en-US" dirty="0">
                <a:solidFill>
                  <a:srgbClr val="DCD8D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8" name="组合 14">
            <a:extLst>
              <a:ext uri="{FF2B5EF4-FFF2-40B4-BE49-F238E27FC236}">
                <a16:creationId xmlns="" xmlns:a16="http://schemas.microsoft.com/office/drawing/2014/main" id="{1D839563-A22E-4667-952A-9E03D6C424EA}"/>
              </a:ext>
            </a:extLst>
          </p:cNvPr>
          <p:cNvGrpSpPr/>
          <p:nvPr/>
        </p:nvGrpSpPr>
        <p:grpSpPr>
          <a:xfrm>
            <a:off x="819525" y="4790181"/>
            <a:ext cx="4810312" cy="884478"/>
            <a:chOff x="1270000" y="1574800"/>
            <a:chExt cx="4585406" cy="434494"/>
          </a:xfrm>
        </p:grpSpPr>
        <p:sp>
          <p:nvSpPr>
            <p:cNvPr id="16" name="矩形 15">
              <a:extLst>
                <a:ext uri="{FF2B5EF4-FFF2-40B4-BE49-F238E27FC236}">
                  <a16:creationId xmlns="" xmlns:a16="http://schemas.microsoft.com/office/drawing/2014/main" id="{0C79901D-E36B-4383-8AE9-D37F45D1493C}"/>
                </a:ext>
              </a:extLst>
            </p:cNvPr>
            <p:cNvSpPr/>
            <p:nvPr/>
          </p:nvSpPr>
          <p:spPr>
            <a:xfrm>
              <a:off x="1270000" y="1574800"/>
              <a:ext cx="4585406" cy="434494"/>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a:extLst>
                <a:ext uri="{FF2B5EF4-FFF2-40B4-BE49-F238E27FC236}">
                  <a16:creationId xmlns="" xmlns:a16="http://schemas.microsoft.com/office/drawing/2014/main" id="{BAC650C5-926E-40C5-BFC2-2FFCCF492812}"/>
                </a:ext>
              </a:extLst>
            </p:cNvPr>
            <p:cNvSpPr txBox="1"/>
            <p:nvPr/>
          </p:nvSpPr>
          <p:spPr>
            <a:xfrm>
              <a:off x="1689756" y="1634652"/>
              <a:ext cx="3887907" cy="266568"/>
            </a:xfrm>
            <a:prstGeom prst="rect">
              <a:avLst/>
            </a:prstGeom>
            <a:noFill/>
          </p:spPr>
          <p:txBody>
            <a:bodyPr wrap="square" rtlCol="0">
              <a:spAutoFit/>
            </a:bodyPr>
            <a:lstStyle/>
            <a:p>
              <a:pPr>
                <a:lnSpc>
                  <a:spcPct val="150000"/>
                </a:lnSpc>
              </a:pPr>
              <a:r>
                <a:rPr lang="zh-CN" altLang="zh-CN" dirty="0" smtClean="0"/>
                <a:t>这个世界是亮的，但是没有光源</a:t>
              </a:r>
              <a:endParaRPr lang="zh-CN" altLang="zh-CN" dirty="0"/>
            </a:p>
          </p:txBody>
        </p:sp>
      </p:grpSp>
      <p:grpSp>
        <p:nvGrpSpPr>
          <p:cNvPr id="9" name="组合 35"/>
          <p:cNvGrpSpPr/>
          <p:nvPr/>
        </p:nvGrpSpPr>
        <p:grpSpPr>
          <a:xfrm>
            <a:off x="11600330" y="3774141"/>
            <a:ext cx="466165" cy="3083859"/>
            <a:chOff x="11492753" y="3774141"/>
            <a:chExt cx="466165" cy="3083859"/>
          </a:xfrm>
        </p:grpSpPr>
        <p:sp>
          <p:nvSpPr>
            <p:cNvPr id="37" name="矩形 36"/>
            <p:cNvSpPr/>
            <p:nvPr/>
          </p:nvSpPr>
          <p:spPr>
            <a:xfrm>
              <a:off x="11824447" y="3774141"/>
              <a:ext cx="134471" cy="308385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1492753" y="4831976"/>
              <a:ext cx="107576" cy="2026024"/>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descr="See the source image"/>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6107878" y="1823870"/>
            <a:ext cx="4960620" cy="3855720"/>
          </a:xfrm>
          <a:prstGeom prst="rect">
            <a:avLst/>
          </a:prstGeom>
          <a:noFill/>
          <a:ln>
            <a:noFill/>
          </a:ln>
        </p:spPr>
      </p:pic>
    </p:spTree>
    <p:extLst>
      <p:ext uri="{BB962C8B-B14F-4D97-AF65-F5344CB8AC3E}">
        <p14:creationId xmlns="" xmlns:p14="http://schemas.microsoft.com/office/powerpoint/2010/main" val="346417726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3E7792E-4890-4799-8A00-6E4139782D4B}"/>
              </a:ext>
            </a:extLst>
          </p:cNvPr>
          <p:cNvSpPr/>
          <p:nvPr/>
        </p:nvSpPr>
        <p:spPr>
          <a:xfrm>
            <a:off x="1991829" y="1326774"/>
            <a:ext cx="7833489" cy="4778191"/>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9CDAD"/>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5">
            <a:extLst>
              <a:ext uri="{FF2B5EF4-FFF2-40B4-BE49-F238E27FC236}">
                <a16:creationId xmlns="" xmlns:a16="http://schemas.microsoft.com/office/drawing/2014/main" id="{0AB541A6-E143-4E54-A678-49A4878E68E7}"/>
              </a:ext>
            </a:extLst>
          </p:cNvPr>
          <p:cNvSpPr txBox="1"/>
          <p:nvPr/>
        </p:nvSpPr>
        <p:spPr>
          <a:xfrm>
            <a:off x="455173" y="126380"/>
            <a:ext cx="5449312"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Part3——</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莫兰迪艺术的色彩观念</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组合 3"/>
          <p:cNvGrpSpPr/>
          <p:nvPr/>
        </p:nvGrpSpPr>
        <p:grpSpPr>
          <a:xfrm>
            <a:off x="-466016" y="-466016"/>
            <a:ext cx="12380109" cy="7440557"/>
            <a:chOff x="-466016" y="-466016"/>
            <a:chExt cx="12380109" cy="7440557"/>
          </a:xfrm>
        </p:grpSpPr>
        <p:grpSp>
          <p:nvGrpSpPr>
            <p:cNvPr id="5" name="组合 4"/>
            <p:cNvGrpSpPr/>
            <p:nvPr/>
          </p:nvGrpSpPr>
          <p:grpSpPr>
            <a:xfrm>
              <a:off x="10497669" y="4930588"/>
              <a:ext cx="1416424" cy="1927412"/>
              <a:chOff x="10497669" y="4930588"/>
              <a:chExt cx="1416424" cy="1927412"/>
            </a:xfrm>
          </p:grpSpPr>
          <p:sp>
            <p:nvSpPr>
              <p:cNvPr id="13" name="矩形 12"/>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0" name="矩形 9">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14"/>
            <p:cNvGrpSpPr/>
            <p:nvPr/>
          </p:nvGrpSpPr>
          <p:grpSpPr>
            <a:xfrm>
              <a:off x="313765" y="1954306"/>
              <a:ext cx="555811" cy="5020235"/>
              <a:chOff x="313765" y="1954306"/>
              <a:chExt cx="555811" cy="5020235"/>
            </a:xfrm>
          </p:grpSpPr>
          <p:sp>
            <p:nvSpPr>
              <p:cNvPr id="8" name="矩形 7"/>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9" name="矩形 8"/>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TextBox 15"/>
          <p:cNvSpPr txBox="1"/>
          <p:nvPr/>
        </p:nvSpPr>
        <p:spPr>
          <a:xfrm>
            <a:off x="2483223" y="2142565"/>
            <a:ext cx="6902823" cy="3323987"/>
          </a:xfrm>
          <a:prstGeom prst="rect">
            <a:avLst/>
          </a:prstGeom>
          <a:noFill/>
        </p:spPr>
        <p:txBody>
          <a:bodyPr wrap="square" rtlCol="0">
            <a:spAutoFit/>
          </a:bodyPr>
          <a:lstStyle/>
          <a:p>
            <a:pPr>
              <a:lnSpc>
                <a:spcPct val="150000"/>
              </a:lnSpc>
            </a:pPr>
            <a:r>
              <a:rPr lang="zh-CN" altLang="zh-CN" sz="2000" dirty="0" smtClean="0"/>
              <a:t>从宏观的艺术史角度来看，对于主观色彩的运用是现代派绘画的特征之一，但更多的是以鲜亮的色彩表现喧嚣与挥霍，以此来表达对古典主义色彩的反叛与摒弃。客观地说，莫兰迪绘画的色彩同样属于现代主义绘画的体系，但是他的作品中，色彩表现出了独特的平和与沉寂，这似乎是画家心境的真实写照，同时也表征了莫兰迪对绘画色彩的独特认知。</a:t>
            </a:r>
          </a:p>
          <a:p>
            <a:pPr algn="l">
              <a:lnSpc>
                <a:spcPct val="150000"/>
              </a:lnSpc>
            </a:pPr>
            <a:endPar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6"/>
                                        </p:tgtEl>
                                        <p:attrNameLst>
                                          <p:attrName>style.visibility</p:attrName>
                                        </p:attrNameLst>
                                      </p:cBhvr>
                                      <p:to>
                                        <p:strVal val="visible"/>
                                      </p:to>
                                    </p:set>
                                    <p:anim calcmode="discrete" valueType="clr">
                                      <p:cBhvr override="childStyle">
                                        <p:cTn id="7"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
                                        </p:tgtEl>
                                        <p:attrNameLst>
                                          <p:attrName>fillcolor</p:attrName>
                                        </p:attrNameLst>
                                      </p:cBhvr>
                                      <p:tavLst>
                                        <p:tav tm="0">
                                          <p:val>
                                            <p:clrVal>
                                              <a:schemeClr val="accent2"/>
                                            </p:clrVal>
                                          </p:val>
                                        </p:tav>
                                        <p:tav tm="50000">
                                          <p:val>
                                            <p:clrVal>
                                              <a:schemeClr val="hlink"/>
                                            </p:clrVal>
                                          </p:val>
                                        </p:tav>
                                      </p:tavLst>
                                    </p:anim>
                                    <p:set>
                                      <p:cBhvr>
                                        <p:cTn id="9" dur="80"/>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9" y="3354941"/>
            <a:chExt cx="3640573"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9" y="3354941"/>
              <a:ext cx="3640573"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 name="组合 37"/>
          <p:cNvGrpSpPr/>
          <p:nvPr/>
        </p:nvGrpSpPr>
        <p:grpSpPr>
          <a:xfrm>
            <a:off x="11492753" y="3774141"/>
            <a:ext cx="466165" cy="3083859"/>
            <a:chOff x="11492753" y="3774141"/>
            <a:chExt cx="466165" cy="3083859"/>
          </a:xfrm>
        </p:grpSpPr>
        <p:sp>
          <p:nvSpPr>
            <p:cNvPr id="36" name="矩形 35"/>
            <p:cNvSpPr/>
            <p:nvPr/>
          </p:nvSpPr>
          <p:spPr>
            <a:xfrm>
              <a:off x="11824447" y="3774141"/>
              <a:ext cx="134471" cy="308385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492753" y="4831976"/>
              <a:ext cx="107576" cy="2026024"/>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5">
            <a:extLst>
              <a:ext uri="{FF2B5EF4-FFF2-40B4-BE49-F238E27FC236}">
                <a16:creationId xmlns="" xmlns:a16="http://schemas.microsoft.com/office/drawing/2014/main" id="{0AB541A6-E143-4E54-A678-49A4878E68E7}"/>
              </a:ext>
            </a:extLst>
          </p:cNvPr>
          <p:cNvSpPr txBox="1"/>
          <p:nvPr/>
        </p:nvSpPr>
        <p:spPr>
          <a:xfrm>
            <a:off x="455173" y="126380"/>
            <a:ext cx="4731167"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Part4——</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莫兰迪色艺术赏析</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 name="图片 15"/>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a:xfrm>
            <a:off x="5997124" y="1030942"/>
            <a:ext cx="4912924" cy="3994487"/>
          </a:xfrm>
          <a:prstGeom prst="rect">
            <a:avLst/>
          </a:prstGeom>
        </p:spPr>
      </p:pic>
      <p:pic>
        <p:nvPicPr>
          <p:cNvPr id="20" name="图片 19"/>
          <p:cNvPicPr/>
          <p:nvPr/>
        </p:nvPicPr>
        <p:blipFill>
          <a:blip r:embed="rId4" cstate="print"/>
          <a:stretch>
            <a:fillRect/>
          </a:stretch>
        </p:blipFill>
        <p:spPr>
          <a:xfrm>
            <a:off x="394447" y="5433153"/>
            <a:ext cx="10587317" cy="1084189"/>
          </a:xfrm>
          <a:prstGeom prst="rect">
            <a:avLst/>
          </a:prstGeom>
        </p:spPr>
      </p:pic>
      <p:sp>
        <p:nvSpPr>
          <p:cNvPr id="23" name="矩形 22">
            <a:extLst>
              <a:ext uri="{FF2B5EF4-FFF2-40B4-BE49-F238E27FC236}">
                <a16:creationId xmlns="" xmlns:a16="http://schemas.microsoft.com/office/drawing/2014/main" id="{0C79901D-E36B-4383-8AE9-D37F45D1493C}"/>
              </a:ext>
            </a:extLst>
          </p:cNvPr>
          <p:cNvSpPr/>
          <p:nvPr/>
        </p:nvSpPr>
        <p:spPr>
          <a:xfrm>
            <a:off x="398184" y="995082"/>
            <a:ext cx="5348192" cy="4105836"/>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TextBox 24"/>
          <p:cNvSpPr txBox="1"/>
          <p:nvPr/>
        </p:nvSpPr>
        <p:spPr>
          <a:xfrm>
            <a:off x="914400" y="1389529"/>
            <a:ext cx="4473388" cy="3323987"/>
          </a:xfrm>
          <a:prstGeom prst="rect">
            <a:avLst/>
          </a:prstGeom>
          <a:noFill/>
        </p:spPr>
        <p:txBody>
          <a:bodyPr wrap="square" rtlCol="0">
            <a:spAutoFit/>
          </a:bodyPr>
          <a:lstStyle/>
          <a:p>
            <a:pPr algn="l">
              <a:lnSpc>
                <a:spcPct val="150000"/>
              </a:lnSpc>
            </a:pPr>
            <a:r>
              <a:rPr lang="en-US" altLang="zh-CN" sz="2000" dirty="0" smtClean="0"/>
              <a:t>1957</a:t>
            </a:r>
            <a:r>
              <a:rPr lang="zh-CN" altLang="en-US" sz="2000" dirty="0" smtClean="0"/>
              <a:t>年油画作品</a:t>
            </a:r>
            <a:r>
              <a:rPr lang="en-US" altLang="zh-CN" sz="2000" dirty="0" smtClean="0"/>
              <a:t>——</a:t>
            </a:r>
            <a:r>
              <a:rPr lang="zh-CN" altLang="en-US" sz="2000" dirty="0" smtClean="0"/>
              <a:t>静物</a:t>
            </a:r>
            <a:endParaRPr lang="en-US" altLang="zh-CN" sz="2000" dirty="0" smtClean="0"/>
          </a:p>
          <a:p>
            <a:pPr algn="l">
              <a:lnSpc>
                <a:spcPct val="150000"/>
              </a:lnSpc>
            </a:pPr>
            <a:r>
              <a:rPr lang="zh-CN" altLang="en-US" sz="2000" dirty="0" smtClean="0"/>
              <a:t>竖长方形外廓</a:t>
            </a:r>
            <a:r>
              <a:rPr lang="en-US" altLang="zh-CN" sz="2000" dirty="0" smtClean="0"/>
              <a:t>——</a:t>
            </a:r>
            <a:r>
              <a:rPr lang="zh-CN" altLang="en-US" sz="2000" dirty="0" smtClean="0"/>
              <a:t>紧凑感</a:t>
            </a:r>
            <a:endParaRPr lang="en-US" altLang="zh-CN" sz="2000" dirty="0" smtClean="0"/>
          </a:p>
          <a:p>
            <a:pPr algn="l">
              <a:lnSpc>
                <a:spcPct val="150000"/>
              </a:lnSpc>
            </a:pPr>
            <a:r>
              <a:rPr lang="zh-CN" altLang="en-US" sz="2000" dirty="0" smtClean="0"/>
              <a:t>冷灰色墙</a:t>
            </a:r>
            <a:r>
              <a:rPr lang="en-US" altLang="zh-CN" sz="2000" dirty="0" smtClean="0"/>
              <a:t>——</a:t>
            </a:r>
            <a:r>
              <a:rPr lang="zh-CN" altLang="en-US" sz="2000" dirty="0" smtClean="0"/>
              <a:t>突出主体</a:t>
            </a:r>
            <a:endParaRPr lang="en-US" altLang="zh-CN" sz="2000" dirty="0" smtClean="0"/>
          </a:p>
          <a:p>
            <a:pPr algn="l">
              <a:lnSpc>
                <a:spcPct val="150000"/>
              </a:lnSpc>
            </a:pPr>
            <a:r>
              <a:rPr lang="zh-CN" altLang="en-US" sz="2000" dirty="0" smtClean="0"/>
              <a:t>主体</a:t>
            </a:r>
            <a:r>
              <a:rPr lang="en-US" altLang="zh-CN" sz="2000" dirty="0" smtClean="0"/>
              <a:t>——</a:t>
            </a:r>
            <a:r>
              <a:rPr lang="zh-CN" altLang="en-US" sz="2000" dirty="0" smtClean="0"/>
              <a:t>偏蓝的灰色</a:t>
            </a:r>
            <a:endParaRPr lang="en-US" altLang="zh-CN" sz="2000" dirty="0" smtClean="0"/>
          </a:p>
          <a:p>
            <a:pPr algn="l">
              <a:lnSpc>
                <a:spcPct val="150000"/>
              </a:lnSpc>
            </a:pPr>
            <a:r>
              <a:rPr lang="zh-CN" altLang="en-US" sz="2000" dirty="0" smtClean="0"/>
              <a:t>重要部分</a:t>
            </a:r>
            <a:r>
              <a:rPr lang="en-US" altLang="zh-CN" sz="2000" dirty="0" smtClean="0"/>
              <a:t>——</a:t>
            </a:r>
            <a:r>
              <a:rPr lang="zh-CN" altLang="en-US" sz="2000" dirty="0" smtClean="0"/>
              <a:t>熟褐色的加入</a:t>
            </a:r>
            <a:endParaRPr lang="en-US" altLang="zh-CN" sz="2000" dirty="0" smtClean="0"/>
          </a:p>
          <a:p>
            <a:pPr algn="l">
              <a:lnSpc>
                <a:spcPct val="150000"/>
              </a:lnSpc>
            </a:pPr>
            <a:r>
              <a:rPr lang="zh-CN" altLang="en-US" sz="2000" dirty="0" smtClean="0"/>
              <a:t>亮点</a:t>
            </a:r>
            <a:r>
              <a:rPr lang="en-US" altLang="zh-CN" sz="2000" dirty="0" smtClean="0"/>
              <a:t>——</a:t>
            </a:r>
            <a:r>
              <a:rPr lang="zh-CN" altLang="en-US" sz="2000" dirty="0" smtClean="0"/>
              <a:t>中黄、淡黄等暖色</a:t>
            </a:r>
            <a:endParaRPr lang="en-US" altLang="zh-CN" sz="2000" dirty="0" smtClean="0"/>
          </a:p>
          <a:p>
            <a:pPr algn="l">
              <a:lnSpc>
                <a:spcPct val="150000"/>
              </a:lnSpc>
            </a:pPr>
            <a:r>
              <a:rPr lang="zh-CN" altLang="en-US" sz="2000" dirty="0" smtClean="0"/>
              <a:t>效果</a:t>
            </a:r>
            <a:r>
              <a:rPr lang="en-US" altLang="zh-CN" sz="2000" dirty="0" smtClean="0"/>
              <a:t>——</a:t>
            </a:r>
            <a:r>
              <a:rPr lang="zh-CN" altLang="en-US" sz="2000" dirty="0" smtClean="0"/>
              <a:t>统一、冷暖变化、明度变化</a:t>
            </a:r>
          </a:p>
        </p:txBody>
      </p:sp>
    </p:spTree>
    <p:extLst>
      <p:ext uri="{BB962C8B-B14F-4D97-AF65-F5344CB8AC3E}">
        <p14:creationId xmlns="" xmlns:p14="http://schemas.microsoft.com/office/powerpoint/2010/main" val="346417726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ppt_x</p:attrName>
                                        </p:attrNameLst>
                                      </p:cBhvr>
                                      <p:tavLst>
                                        <p:tav tm="0">
                                          <p:val>
                                            <p:strVal val="#ppt_x-.2"/>
                                          </p:val>
                                        </p:tav>
                                        <p:tav tm="100000">
                                          <p:val>
                                            <p:strVal val="#ppt_x"/>
                                          </p:val>
                                        </p:tav>
                                      </p:tavLst>
                                    </p:anim>
                                    <p:anim calcmode="lin" valueType="num">
                                      <p:cBhvr>
                                        <p:cTn id="8"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9" dur="1000"/>
                                        <p:tgtEl>
                                          <p:spTgt spid="20"/>
                                        </p:tgtEl>
                                      </p:cBhvr>
                                    </p:animEffect>
                                  </p:childTnLst>
                                </p:cTn>
                              </p:par>
                              <p:par>
                                <p:cTn id="10" presetID="9"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25"/>
                                        </p:tgtEl>
                                        <p:attrNameLst>
                                          <p:attrName>style.visibility</p:attrName>
                                        </p:attrNameLst>
                                      </p:cBhvr>
                                      <p:to>
                                        <p:strVal val="visible"/>
                                      </p:to>
                                    </p:set>
                                    <p:anim calcmode="discrete" valueType="clr">
                                      <p:cBhvr override="childStyle">
                                        <p:cTn id="17"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25"/>
                                        </p:tgtEl>
                                        <p:attrNameLst>
                                          <p:attrName>fillcolor</p:attrName>
                                        </p:attrNameLst>
                                      </p:cBhvr>
                                      <p:tavLst>
                                        <p:tav tm="0">
                                          <p:val>
                                            <p:clrVal>
                                              <a:schemeClr val="accent2"/>
                                            </p:clrVal>
                                          </p:val>
                                        </p:tav>
                                        <p:tav tm="50000">
                                          <p:val>
                                            <p:clrVal>
                                              <a:schemeClr val="hlink"/>
                                            </p:clrVal>
                                          </p:val>
                                        </p:tav>
                                      </p:tavLst>
                                    </p:anim>
                                    <p:set>
                                      <p:cBhvr>
                                        <p:cTn id="19" dur="8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B6562545-3B39-406D-B45F-DD8B35B7738C}"/>
              </a:ext>
            </a:extLst>
          </p:cNvPr>
          <p:cNvSpPr/>
          <p:nvPr/>
        </p:nvSpPr>
        <p:spPr>
          <a:xfrm>
            <a:off x="186001" y="766263"/>
            <a:ext cx="5343403" cy="534340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13">
            <a:extLst>
              <a:ext uri="{FF2B5EF4-FFF2-40B4-BE49-F238E27FC236}">
                <a16:creationId xmlns="" xmlns:a16="http://schemas.microsoft.com/office/drawing/2014/main" id="{B23DB2A3-7747-4FB5-82E1-32B3471C927B}"/>
              </a:ext>
            </a:extLst>
          </p:cNvPr>
          <p:cNvGrpSpPr/>
          <p:nvPr/>
        </p:nvGrpSpPr>
        <p:grpSpPr>
          <a:xfrm>
            <a:off x="932938" y="1513200"/>
            <a:ext cx="10900490" cy="3849530"/>
            <a:chOff x="1291510" y="1504235"/>
            <a:chExt cx="10900490" cy="3849530"/>
          </a:xfrm>
        </p:grpSpPr>
        <p:sp>
          <p:nvSpPr>
            <p:cNvPr id="4" name="矩形 3">
              <a:extLst>
                <a:ext uri="{FF2B5EF4-FFF2-40B4-BE49-F238E27FC236}">
                  <a16:creationId xmlns="" xmlns:a16="http://schemas.microsoft.com/office/drawing/2014/main" id="{2C0F271D-85DA-41D5-BB5F-A318F2711993}"/>
                </a:ext>
              </a:extLst>
            </p:cNvPr>
            <p:cNvSpPr/>
            <p:nvPr/>
          </p:nvSpPr>
          <p:spPr>
            <a:xfrm>
              <a:off x="3216275" y="1504235"/>
              <a:ext cx="8975725" cy="3849530"/>
            </a:xfrm>
            <a:prstGeom prst="rect">
              <a:avLst/>
            </a:prstGeom>
            <a:solidFill>
              <a:schemeClr val="bg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椭圆 2">
              <a:extLst>
                <a:ext uri="{FF2B5EF4-FFF2-40B4-BE49-F238E27FC236}">
                  <a16:creationId xmlns="" xmlns:a16="http://schemas.microsoft.com/office/drawing/2014/main" id="{705B2125-3FC5-43D7-9DD9-A7EA5EB466DE}"/>
                </a:ext>
              </a:extLst>
            </p:cNvPr>
            <p:cNvSpPr/>
            <p:nvPr/>
          </p:nvSpPr>
          <p:spPr>
            <a:xfrm>
              <a:off x="1291510" y="1504235"/>
              <a:ext cx="3849530" cy="384953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文本框 4">
            <a:extLst>
              <a:ext uri="{FF2B5EF4-FFF2-40B4-BE49-F238E27FC236}">
                <a16:creationId xmlns="" xmlns:a16="http://schemas.microsoft.com/office/drawing/2014/main" id="{72A44165-722D-4AA6-AB79-EAC02B6C71CA}"/>
              </a:ext>
            </a:extLst>
          </p:cNvPr>
          <p:cNvSpPr txBox="1"/>
          <p:nvPr/>
        </p:nvSpPr>
        <p:spPr>
          <a:xfrm>
            <a:off x="4957415" y="2184891"/>
            <a:ext cx="6955750" cy="1436355"/>
          </a:xfrm>
          <a:prstGeom prst="rect">
            <a:avLst/>
          </a:prstGeom>
          <a:noFill/>
        </p:spPr>
        <p:txBody>
          <a:bodyPr wrap="none" rtlCol="0">
            <a:spAutoFit/>
          </a:bodyPr>
          <a:lstStyle/>
          <a:p>
            <a:pPr>
              <a:lnSpc>
                <a:spcPct val="150000"/>
              </a:lnSpc>
            </a:pPr>
            <a:r>
              <a:rPr lang="zh-CN" altLang="en-US" sz="6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莫兰迪的色彩分析</a:t>
            </a:r>
            <a:endParaRPr lang="zh-CN" altLang="en-US" sz="66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a:extLst>
              <a:ext uri="{FF2B5EF4-FFF2-40B4-BE49-F238E27FC236}">
                <a16:creationId xmlns="" xmlns:a16="http://schemas.microsoft.com/office/drawing/2014/main" id="{29614DEB-9765-4D66-8AC0-9C751AACC9FE}"/>
              </a:ext>
            </a:extLst>
          </p:cNvPr>
          <p:cNvSpPr txBox="1"/>
          <p:nvPr/>
        </p:nvSpPr>
        <p:spPr>
          <a:xfrm>
            <a:off x="5022724" y="3802567"/>
            <a:ext cx="6274888" cy="458908"/>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THE COLOR ANALYSIS OF MORANDI</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a:extLst>
              <a:ext uri="{FF2B5EF4-FFF2-40B4-BE49-F238E27FC236}">
                <a16:creationId xmlns="" xmlns:a16="http://schemas.microsoft.com/office/drawing/2014/main" id="{043748E3-DFA3-4D6E-A898-E49507DCB4FE}"/>
              </a:ext>
            </a:extLst>
          </p:cNvPr>
          <p:cNvSpPr txBox="1"/>
          <p:nvPr/>
        </p:nvSpPr>
        <p:spPr>
          <a:xfrm>
            <a:off x="1943831" y="2064512"/>
            <a:ext cx="2270173" cy="2434193"/>
          </a:xfrm>
          <a:prstGeom prst="rect">
            <a:avLst/>
          </a:prstGeom>
          <a:noFill/>
        </p:spPr>
        <p:txBody>
          <a:bodyPr wrap="none" rtlCol="0">
            <a:spAutoFit/>
          </a:bodyPr>
          <a:lstStyle/>
          <a:p>
            <a:pPr algn="l">
              <a:lnSpc>
                <a:spcPct val="150000"/>
              </a:lnSpc>
            </a:pPr>
            <a:r>
              <a:rPr lang="en-US" altLang="zh-CN" sz="115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1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5">
            <a:extLst>
              <a:ext uri="{FF2B5EF4-FFF2-40B4-BE49-F238E27FC236}">
                <a16:creationId xmlns="" xmlns:a16="http://schemas.microsoft.com/office/drawing/2014/main" id="{29614DEB-9765-4D66-8AC0-9C751AACC9FE}"/>
              </a:ext>
            </a:extLst>
          </p:cNvPr>
          <p:cNvSpPr txBox="1"/>
          <p:nvPr/>
        </p:nvSpPr>
        <p:spPr>
          <a:xfrm>
            <a:off x="5112355" y="4331484"/>
            <a:ext cx="6274888" cy="507831"/>
          </a:xfrm>
          <a:prstGeom prst="rect">
            <a:avLst/>
          </a:prstGeom>
          <a:noFill/>
        </p:spPr>
        <p:txBody>
          <a:bodyPr wrap="square" rtlCol="0">
            <a:spAutoFit/>
          </a:bodyPr>
          <a:lstStyle/>
          <a:p>
            <a:pPr>
              <a:lnSpc>
                <a:spcPct val="150000"/>
              </a:lnSpc>
            </a:pPr>
            <a:r>
              <a:rPr lang="en-US" altLang="zh-CN"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Group 3 </a:t>
            </a:r>
            <a:r>
              <a:rPr lang="zh-CN" altLang="en-US"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史妮顺</a:t>
            </a:r>
            <a:endPar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216355288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anim calcmode="lin" valueType="num">
                                      <p:cBhvr>
                                        <p:cTn id="34" dur="500" fill="hold"/>
                                        <p:tgtEl>
                                          <p:spTgt spid="9"/>
                                        </p:tgtEl>
                                        <p:attrNameLst>
                                          <p:attrName>ppt_x</p:attrName>
                                        </p:attrNameLst>
                                      </p:cBhvr>
                                      <p:tavLst>
                                        <p:tav tm="0">
                                          <p:val>
                                            <p:strVal val="#ppt_x"/>
                                          </p:val>
                                        </p:tav>
                                        <p:tav tm="100000">
                                          <p:val>
                                            <p:strVal val="#ppt_x"/>
                                          </p:val>
                                        </p:tav>
                                      </p:tavLst>
                                    </p:anim>
                                    <p:anim calcmode="lin" valueType="num">
                                      <p:cBhvr>
                                        <p:cTn id="3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1082675" y="770966"/>
            <a:ext cx="9621184" cy="5095732"/>
          </a:xfrm>
          <a:prstGeom prst="rect">
            <a:avLst/>
          </a:prstGeom>
          <a:noFill/>
          <a:ln>
            <a:noFill/>
          </a:ln>
        </p:spPr>
      </p:pic>
      <p:grpSp>
        <p:nvGrpSpPr>
          <p:cNvPr id="3" name="组合 2"/>
          <p:cNvGrpSpPr/>
          <p:nvPr/>
        </p:nvGrpSpPr>
        <p:grpSpPr>
          <a:xfrm>
            <a:off x="-466016" y="-466016"/>
            <a:ext cx="12380109" cy="7440557"/>
            <a:chOff x="-466016" y="-466016"/>
            <a:chExt cx="12380109" cy="7440557"/>
          </a:xfrm>
        </p:grpSpPr>
        <p:grpSp>
          <p:nvGrpSpPr>
            <p:cNvPr id="4" name="组合 4"/>
            <p:cNvGrpSpPr/>
            <p:nvPr/>
          </p:nvGrpSpPr>
          <p:grpSpPr>
            <a:xfrm>
              <a:off x="10497669" y="4930588"/>
              <a:ext cx="1416424" cy="1927412"/>
              <a:chOff x="10497669" y="4930588"/>
              <a:chExt cx="1416424" cy="1927412"/>
            </a:xfrm>
          </p:grpSpPr>
          <p:sp>
            <p:nvSpPr>
              <p:cNvPr id="12" name="矩形 11"/>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9" name="矩形 8">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组合 14"/>
            <p:cNvGrpSpPr/>
            <p:nvPr/>
          </p:nvGrpSpPr>
          <p:grpSpPr>
            <a:xfrm>
              <a:off x="313765" y="1954306"/>
              <a:ext cx="555811" cy="5020235"/>
              <a:chOff x="313765" y="1954306"/>
              <a:chExt cx="555811" cy="5020235"/>
            </a:xfrm>
          </p:grpSpPr>
          <p:sp>
            <p:nvSpPr>
              <p:cNvPr id="7" name="矩形 6"/>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8" name="矩形 7"/>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文本框 5">
            <a:extLst>
              <a:ext uri="{FF2B5EF4-FFF2-40B4-BE49-F238E27FC236}">
                <a16:creationId xmlns="" xmlns:a16="http://schemas.microsoft.com/office/drawing/2014/main" id="{0AB541A6-E143-4E54-A678-49A4878E68E7}"/>
              </a:ext>
            </a:extLst>
          </p:cNvPr>
          <p:cNvSpPr txBox="1"/>
          <p:nvPr/>
        </p:nvSpPr>
        <p:spPr>
          <a:xfrm>
            <a:off x="455173" y="126380"/>
            <a:ext cx="1620957" cy="662554"/>
          </a:xfrm>
          <a:prstGeom prst="rect">
            <a:avLst/>
          </a:prstGeom>
          <a:noFill/>
        </p:spPr>
        <p:txBody>
          <a:bodyPr wrap="none" rtlCol="0">
            <a:spAutoFit/>
          </a:bodyPr>
          <a:lstStyle/>
          <a:p>
            <a:pPr algn="l">
              <a:lnSpc>
                <a:spcPct val="150000"/>
              </a:lnSpc>
            </a:pP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样本来源</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732990" y="376518"/>
            <a:ext cx="8280586" cy="6069106"/>
            <a:chOff x="1957108" y="788894"/>
            <a:chExt cx="7303433" cy="5719481"/>
          </a:xfrm>
        </p:grpSpPr>
        <p:pic>
          <p:nvPicPr>
            <p:cNvPr id="2" name="图片 1"/>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1957647" y="788894"/>
              <a:ext cx="3743905" cy="2752165"/>
            </a:xfrm>
            <a:prstGeom prst="rect">
              <a:avLst/>
            </a:prstGeom>
            <a:noFill/>
          </p:spPr>
        </p:pic>
        <p:pic>
          <p:nvPicPr>
            <p:cNvPr id="5" name="图片 4"/>
            <p:cNvPicPr/>
            <p:nvPr/>
          </p:nvPicPr>
          <p:blipFill>
            <a:blip r:embed="rId3" cstate="print"/>
            <a:stretch>
              <a:fillRect/>
            </a:stretch>
          </p:blipFill>
          <p:spPr>
            <a:xfrm>
              <a:off x="1957108" y="3662042"/>
              <a:ext cx="3708586" cy="2846333"/>
            </a:xfrm>
            <a:prstGeom prst="rect">
              <a:avLst/>
            </a:prstGeom>
          </p:spPr>
        </p:pic>
        <p:pic>
          <p:nvPicPr>
            <p:cNvPr id="6" name="图片 5"/>
            <p:cNvPicPr/>
            <p:nvPr/>
          </p:nvPicPr>
          <p:blipFill>
            <a:blip r:embed="rId4" cstate="print"/>
            <a:stretch>
              <a:fillRect/>
            </a:stretch>
          </p:blipFill>
          <p:spPr>
            <a:xfrm>
              <a:off x="5873955" y="817767"/>
              <a:ext cx="3386586" cy="2732256"/>
            </a:xfrm>
            <a:prstGeom prst="rect">
              <a:avLst/>
            </a:prstGeom>
          </p:spPr>
        </p:pic>
        <p:pic>
          <p:nvPicPr>
            <p:cNvPr id="7" name="图片 6"/>
            <p:cNvPicPr/>
            <p:nvPr/>
          </p:nvPicPr>
          <p:blipFill>
            <a:blip r:embed="rId5" cstate="print"/>
            <a:stretch>
              <a:fillRect/>
            </a:stretch>
          </p:blipFill>
          <p:spPr>
            <a:xfrm>
              <a:off x="5888317" y="3655462"/>
              <a:ext cx="3336365" cy="898608"/>
            </a:xfrm>
            <a:prstGeom prst="rect">
              <a:avLst/>
            </a:prstGeom>
          </p:spPr>
        </p:pic>
      </p:grpSp>
      <p:grpSp>
        <p:nvGrpSpPr>
          <p:cNvPr id="8" name="组合 7"/>
          <p:cNvGrpSpPr/>
          <p:nvPr/>
        </p:nvGrpSpPr>
        <p:grpSpPr>
          <a:xfrm>
            <a:off x="-466016" y="-466016"/>
            <a:ext cx="12380109" cy="7440557"/>
            <a:chOff x="-466016" y="-466016"/>
            <a:chExt cx="12380109" cy="7440557"/>
          </a:xfrm>
        </p:grpSpPr>
        <p:grpSp>
          <p:nvGrpSpPr>
            <p:cNvPr id="9" name="组合 4"/>
            <p:cNvGrpSpPr/>
            <p:nvPr/>
          </p:nvGrpSpPr>
          <p:grpSpPr>
            <a:xfrm>
              <a:off x="10497669" y="4930588"/>
              <a:ext cx="1416424" cy="1927412"/>
              <a:chOff x="10497669" y="4930588"/>
              <a:chExt cx="1416424" cy="1927412"/>
            </a:xfrm>
          </p:grpSpPr>
          <p:sp>
            <p:nvSpPr>
              <p:cNvPr id="17" name="矩形 16"/>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4" name="矩形 13">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 name="组合 14"/>
            <p:cNvGrpSpPr/>
            <p:nvPr/>
          </p:nvGrpSpPr>
          <p:grpSpPr>
            <a:xfrm>
              <a:off x="313765" y="1954306"/>
              <a:ext cx="555811" cy="5020235"/>
              <a:chOff x="313765" y="1954306"/>
              <a:chExt cx="555811" cy="5020235"/>
            </a:xfrm>
          </p:grpSpPr>
          <p:sp>
            <p:nvSpPr>
              <p:cNvPr id="12" name="矩形 11"/>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13" name="矩形 12"/>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0" name="文本框 5">
            <a:extLst>
              <a:ext uri="{FF2B5EF4-FFF2-40B4-BE49-F238E27FC236}">
                <a16:creationId xmlns="" xmlns:a16="http://schemas.microsoft.com/office/drawing/2014/main" id="{0AB541A6-E143-4E54-A678-49A4878E68E7}"/>
              </a:ext>
            </a:extLst>
          </p:cNvPr>
          <p:cNvSpPr txBox="1"/>
          <p:nvPr/>
        </p:nvSpPr>
        <p:spPr>
          <a:xfrm>
            <a:off x="6667714" y="4868710"/>
            <a:ext cx="3114955" cy="66255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数据采集处理</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Left)">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ppt_x</p:attrName>
                                        </p:attrNameLst>
                                      </p:cBhvr>
                                      <p:tavLst>
                                        <p:tav tm="0">
                                          <p:val>
                                            <p:strVal val="#ppt_x-.2"/>
                                          </p:val>
                                        </p:tav>
                                        <p:tav tm="100000">
                                          <p:val>
                                            <p:strVal val="#ppt_x"/>
                                          </p:val>
                                        </p:tav>
                                      </p:tavLst>
                                    </p:anim>
                                    <p:anim calcmode="lin" valueType="num">
                                      <p:cBhvr>
                                        <p:cTn id="13"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969604" y="1744382"/>
            <a:ext cx="4911243" cy="4486089"/>
          </a:xfrm>
          <a:prstGeom prst="rect">
            <a:avLst/>
          </a:prstGeom>
          <a:noFill/>
          <a:ln>
            <a:noFill/>
          </a:ln>
        </p:spPr>
      </p:pic>
      <p:pic>
        <p:nvPicPr>
          <p:cNvPr id="3" name="图片 2"/>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5763931" y="1678591"/>
            <a:ext cx="5217833" cy="4713243"/>
          </a:xfrm>
          <a:prstGeom prst="rect">
            <a:avLst/>
          </a:prstGeom>
          <a:noFill/>
          <a:ln>
            <a:noFill/>
          </a:ln>
        </p:spPr>
      </p:pic>
      <p:grpSp>
        <p:nvGrpSpPr>
          <p:cNvPr id="4" name="组合 3"/>
          <p:cNvGrpSpPr/>
          <p:nvPr/>
        </p:nvGrpSpPr>
        <p:grpSpPr>
          <a:xfrm>
            <a:off x="-466016" y="-466016"/>
            <a:ext cx="12380109" cy="7440557"/>
            <a:chOff x="-466016" y="-466016"/>
            <a:chExt cx="12380109" cy="7440557"/>
          </a:xfrm>
        </p:grpSpPr>
        <p:grpSp>
          <p:nvGrpSpPr>
            <p:cNvPr id="5" name="组合 4"/>
            <p:cNvGrpSpPr/>
            <p:nvPr/>
          </p:nvGrpSpPr>
          <p:grpSpPr>
            <a:xfrm>
              <a:off x="10497669" y="4930588"/>
              <a:ext cx="1416424" cy="1927412"/>
              <a:chOff x="10497669" y="4930588"/>
              <a:chExt cx="1416424" cy="1927412"/>
            </a:xfrm>
          </p:grpSpPr>
          <p:sp>
            <p:nvSpPr>
              <p:cNvPr id="13" name="矩形 12"/>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0" name="矩形 9">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14"/>
            <p:cNvGrpSpPr/>
            <p:nvPr/>
          </p:nvGrpSpPr>
          <p:grpSpPr>
            <a:xfrm>
              <a:off x="313765" y="1954306"/>
              <a:ext cx="555811" cy="5020235"/>
              <a:chOff x="313765" y="1954306"/>
              <a:chExt cx="555811" cy="5020235"/>
            </a:xfrm>
          </p:grpSpPr>
          <p:sp>
            <p:nvSpPr>
              <p:cNvPr id="8" name="矩形 7"/>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9" name="矩形 8"/>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5">
            <a:extLst>
              <a:ext uri="{FF2B5EF4-FFF2-40B4-BE49-F238E27FC236}">
                <a16:creationId xmlns="" xmlns:a16="http://schemas.microsoft.com/office/drawing/2014/main" id="{0AB541A6-E143-4E54-A678-49A4878E68E7}"/>
              </a:ext>
            </a:extLst>
          </p:cNvPr>
          <p:cNvSpPr txBox="1"/>
          <p:nvPr/>
        </p:nvSpPr>
        <p:spPr>
          <a:xfrm>
            <a:off x="455173" y="126380"/>
            <a:ext cx="2951449" cy="738664"/>
          </a:xfrm>
          <a:prstGeom prst="rect">
            <a:avLst/>
          </a:prstGeom>
          <a:noFill/>
        </p:spPr>
        <p:txBody>
          <a:bodyPr wrap="none" rtlCol="0">
            <a:spAutoFit/>
          </a:bodyPr>
          <a:lstStyle/>
          <a:p>
            <a:pPr algn="l">
              <a:lnSpc>
                <a:spcPct val="150000"/>
              </a:lnSpc>
            </a:pP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a:t>
            </a: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Lab</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中显示样本</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900" decel="100000" fill="hold"/>
                                        <p:tgtEl>
                                          <p:spTgt spid="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66016" y="-466016"/>
            <a:ext cx="12380109" cy="7440557"/>
            <a:chOff x="-466016" y="-466016"/>
            <a:chExt cx="12380109" cy="7440557"/>
          </a:xfrm>
        </p:grpSpPr>
        <p:grpSp>
          <p:nvGrpSpPr>
            <p:cNvPr id="5" name="组合 4"/>
            <p:cNvGrpSpPr/>
            <p:nvPr/>
          </p:nvGrpSpPr>
          <p:grpSpPr>
            <a:xfrm>
              <a:off x="10497669" y="4930588"/>
              <a:ext cx="1416424" cy="1927412"/>
              <a:chOff x="10497669" y="4930588"/>
              <a:chExt cx="1416424" cy="1927412"/>
            </a:xfrm>
          </p:grpSpPr>
          <p:sp>
            <p:nvSpPr>
              <p:cNvPr id="13" name="矩形 12"/>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0" name="矩形 9">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14"/>
            <p:cNvGrpSpPr/>
            <p:nvPr/>
          </p:nvGrpSpPr>
          <p:grpSpPr>
            <a:xfrm>
              <a:off x="313765" y="1954306"/>
              <a:ext cx="555811" cy="5020235"/>
              <a:chOff x="313765" y="1954306"/>
              <a:chExt cx="555811" cy="5020235"/>
            </a:xfrm>
          </p:grpSpPr>
          <p:sp>
            <p:nvSpPr>
              <p:cNvPr id="8" name="矩形 7"/>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9" name="矩形 8"/>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5">
            <a:extLst>
              <a:ext uri="{FF2B5EF4-FFF2-40B4-BE49-F238E27FC236}">
                <a16:creationId xmlns="" xmlns:a16="http://schemas.microsoft.com/office/drawing/2014/main" id="{0AB541A6-E143-4E54-A678-49A4878E68E7}"/>
              </a:ext>
            </a:extLst>
          </p:cNvPr>
          <p:cNvSpPr txBox="1"/>
          <p:nvPr/>
        </p:nvSpPr>
        <p:spPr>
          <a:xfrm>
            <a:off x="455173" y="126380"/>
            <a:ext cx="3028778" cy="738664"/>
          </a:xfrm>
          <a:prstGeom prst="rect">
            <a:avLst/>
          </a:prstGeom>
          <a:noFill/>
        </p:spPr>
        <p:txBody>
          <a:bodyPr wrap="none" rtlCol="0">
            <a:spAutoFit/>
          </a:bodyPr>
          <a:lstStyle/>
          <a:p>
            <a:pPr algn="l">
              <a:lnSpc>
                <a:spcPct val="150000"/>
              </a:lnSpc>
            </a:pP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a:t>
            </a: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LCH</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中显示样本</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7" name="图片 16"/>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1571287" y="1861858"/>
            <a:ext cx="4739866" cy="3956236"/>
          </a:xfrm>
          <a:prstGeom prst="rect">
            <a:avLst/>
          </a:prstGeom>
          <a:noFill/>
          <a:ln>
            <a:noFill/>
          </a:ln>
        </p:spPr>
      </p:pic>
      <p:pic>
        <p:nvPicPr>
          <p:cNvPr id="18" name="图片 17"/>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rcRect/>
          <a:stretch>
            <a:fillRect/>
          </a:stretch>
        </p:blipFill>
        <p:spPr bwMode="auto">
          <a:xfrm>
            <a:off x="5975535" y="1862332"/>
            <a:ext cx="4271123" cy="3973691"/>
          </a:xfrm>
          <a:prstGeom prst="rect">
            <a:avLst/>
          </a:prstGeom>
          <a:noFill/>
          <a:ln>
            <a:noFill/>
          </a:ln>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900" decel="100000" fill="hold"/>
                                        <p:tgtEl>
                                          <p:spTgt spid="1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900" decel="100000" fill="hold"/>
                                        <p:tgtEl>
                                          <p:spTgt spid="1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9" y="3354941"/>
            <a:chExt cx="3640573"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9" y="3354941"/>
              <a:ext cx="3640573"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2698175" cy="738664"/>
          </a:xfrm>
          <a:prstGeom prst="rect">
            <a:avLst/>
          </a:prstGeom>
          <a:noFill/>
        </p:spPr>
        <p:txBody>
          <a:bodyPr wrap="none" rtlCol="0">
            <a:spAutoFit/>
          </a:bodyPr>
          <a:lstStyle/>
          <a:p>
            <a:pPr algn="l">
              <a:lnSpc>
                <a:spcPct val="150000"/>
              </a:lnSpc>
            </a:pP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构建的函数模型</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10">
            <a:extLst>
              <a:ext uri="{FF2B5EF4-FFF2-40B4-BE49-F238E27FC236}">
                <a16:creationId xmlns="" xmlns:a16="http://schemas.microsoft.com/office/drawing/2014/main" id="{A55B6E81-6B1C-43C4-B720-EF6A0A649936}"/>
              </a:ext>
            </a:extLst>
          </p:cNvPr>
          <p:cNvGrpSpPr/>
          <p:nvPr/>
        </p:nvGrpSpPr>
        <p:grpSpPr>
          <a:xfrm>
            <a:off x="882276" y="1360395"/>
            <a:ext cx="4801348" cy="4753535"/>
            <a:chOff x="1225511" y="1567387"/>
            <a:chExt cx="4765489" cy="1965512"/>
          </a:xfrm>
        </p:grpSpPr>
        <p:sp>
          <p:nvSpPr>
            <p:cNvPr id="12" name="矩形 11">
              <a:extLst>
                <a:ext uri="{FF2B5EF4-FFF2-40B4-BE49-F238E27FC236}">
                  <a16:creationId xmlns="" xmlns:a16="http://schemas.microsoft.com/office/drawing/2014/main" id="{3F12AD03-42D5-4E99-8603-0B1803AD0250}"/>
                </a:ext>
              </a:extLst>
            </p:cNvPr>
            <p:cNvSpPr/>
            <p:nvPr/>
          </p:nvSpPr>
          <p:spPr>
            <a:xfrm>
              <a:off x="1225511" y="1567387"/>
              <a:ext cx="4765489" cy="1965512"/>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 xmlns:a16="http://schemas.microsoft.com/office/drawing/2014/main" id="{852EBF31-AB2F-4A7F-BB68-AC3BB65F2B7C}"/>
                </a:ext>
              </a:extLst>
            </p:cNvPr>
            <p:cNvSpPr txBox="1"/>
            <p:nvPr/>
          </p:nvSpPr>
          <p:spPr>
            <a:xfrm>
              <a:off x="1879208" y="1804368"/>
              <a:ext cx="3887907" cy="1389316"/>
            </a:xfrm>
            <a:prstGeom prst="rect">
              <a:avLst/>
            </a:prstGeom>
            <a:noFill/>
          </p:spPr>
          <p:txBody>
            <a:bodyPr wrap="square" rtlCol="0">
              <a:spAutoFit/>
            </a:bodyPr>
            <a:lstStyle/>
            <a:p>
              <a:pPr>
                <a:lnSpc>
                  <a:spcPct val="150000"/>
                </a:lnSpc>
              </a:pPr>
              <a:r>
                <a:rPr lang="zh-CN" altLang="zh-CN" sz="2400" dirty="0" smtClean="0">
                  <a:solidFill>
                    <a:srgbClr val="DCD8D9"/>
                  </a:solidFill>
                </a:rPr>
                <a:t>椭球函数拟合。</a:t>
              </a:r>
            </a:p>
            <a:p>
              <a:pPr>
                <a:lnSpc>
                  <a:spcPct val="150000"/>
                </a:lnSpc>
              </a:pPr>
              <a:r>
                <a:rPr lang="en-US" altLang="zh-CN" sz="2400" dirty="0" smtClean="0">
                  <a:solidFill>
                    <a:srgbClr val="DCD8D9"/>
                  </a:solidFill>
                </a:rPr>
                <a:t>Lab</a:t>
              </a:r>
              <a:r>
                <a:rPr lang="zh-CN" altLang="zh-CN" sz="2400" dirty="0" smtClean="0">
                  <a:solidFill>
                    <a:srgbClr val="DCD8D9"/>
                  </a:solidFill>
                </a:rPr>
                <a:t>空间分布函数：</a:t>
              </a:r>
            </a:p>
            <a:p>
              <a:pPr>
                <a:lnSpc>
                  <a:spcPct val="150000"/>
                </a:lnSpc>
              </a:pPr>
              <a:r>
                <a:rPr lang="en-US" altLang="zh-CN" sz="2400" dirty="0" smtClean="0">
                  <a:solidFill>
                    <a:srgbClr val="DCD8D9"/>
                  </a:solidFill>
                </a:rPr>
                <a:t>|a*|&lt;=16sinαcosβ</a:t>
              </a:r>
              <a:endParaRPr lang="zh-CN" altLang="zh-CN" sz="2400" dirty="0" smtClean="0">
                <a:solidFill>
                  <a:srgbClr val="DCD8D9"/>
                </a:solidFill>
              </a:endParaRPr>
            </a:p>
            <a:p>
              <a:pPr>
                <a:lnSpc>
                  <a:spcPct val="150000"/>
                </a:lnSpc>
              </a:pPr>
              <a:r>
                <a:rPr lang="en-US" altLang="zh-CN" sz="2400" dirty="0" smtClean="0">
                  <a:solidFill>
                    <a:srgbClr val="DCD8D9"/>
                  </a:solidFill>
                </a:rPr>
                <a:t>|b*|&lt;=18sinαsinβ</a:t>
              </a:r>
              <a:endParaRPr lang="zh-CN" altLang="zh-CN" sz="2400" dirty="0" smtClean="0">
                <a:solidFill>
                  <a:srgbClr val="DCD8D9"/>
                </a:solidFill>
              </a:endParaRPr>
            </a:p>
            <a:p>
              <a:pPr>
                <a:lnSpc>
                  <a:spcPct val="150000"/>
                </a:lnSpc>
              </a:pPr>
              <a:r>
                <a:rPr lang="en-US" altLang="zh-CN" sz="2400" dirty="0" smtClean="0">
                  <a:solidFill>
                    <a:srgbClr val="DCD8D9"/>
                  </a:solidFill>
                </a:rPr>
                <a:t>|L*-73|&lt;=27cosβ</a:t>
              </a:r>
              <a:endParaRPr lang="zh-CN" altLang="zh-CN" sz="2400" dirty="0" smtClean="0">
                <a:solidFill>
                  <a:srgbClr val="DCD8D9"/>
                </a:solidFill>
              </a:endParaRPr>
            </a:p>
            <a:p>
              <a:pPr>
                <a:lnSpc>
                  <a:spcPct val="150000"/>
                </a:lnSpc>
              </a:pPr>
              <a:r>
                <a:rPr lang="en-US" altLang="zh-CN" sz="2400" dirty="0" smtClean="0">
                  <a:solidFill>
                    <a:srgbClr val="DCD8D9"/>
                  </a:solidFill>
                </a:rPr>
                <a:t>(0&lt;α&lt;=Π,0&lt;=β&lt;2Π)</a:t>
              </a:r>
              <a:endParaRPr lang="zh-CN" altLang="zh-CN" sz="2400" dirty="0">
                <a:solidFill>
                  <a:srgbClr val="DCD8D9"/>
                </a:solidFill>
              </a:endParaRPr>
            </a:p>
          </p:txBody>
        </p:sp>
      </p:grpSp>
      <p:grpSp>
        <p:nvGrpSpPr>
          <p:cNvPr id="8" name="组合 14">
            <a:extLst>
              <a:ext uri="{FF2B5EF4-FFF2-40B4-BE49-F238E27FC236}">
                <a16:creationId xmlns="" xmlns:a16="http://schemas.microsoft.com/office/drawing/2014/main" id="{1D839563-A22E-4667-952A-9E03D6C424EA}"/>
              </a:ext>
            </a:extLst>
          </p:cNvPr>
          <p:cNvGrpSpPr/>
          <p:nvPr/>
        </p:nvGrpSpPr>
        <p:grpSpPr>
          <a:xfrm>
            <a:off x="6063877" y="1353671"/>
            <a:ext cx="4729630" cy="4742328"/>
            <a:chOff x="1270000" y="1439634"/>
            <a:chExt cx="4701248" cy="2714872"/>
          </a:xfrm>
        </p:grpSpPr>
        <p:sp>
          <p:nvSpPr>
            <p:cNvPr id="16" name="矩形 15">
              <a:extLst>
                <a:ext uri="{FF2B5EF4-FFF2-40B4-BE49-F238E27FC236}">
                  <a16:creationId xmlns="" xmlns:a16="http://schemas.microsoft.com/office/drawing/2014/main" id="{0C79901D-E36B-4383-8AE9-D37F45D1493C}"/>
                </a:ext>
              </a:extLst>
            </p:cNvPr>
            <p:cNvSpPr/>
            <p:nvPr/>
          </p:nvSpPr>
          <p:spPr>
            <a:xfrm>
              <a:off x="1270000" y="1439634"/>
              <a:ext cx="4701248" cy="27148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a:extLst>
                <a:ext uri="{FF2B5EF4-FFF2-40B4-BE49-F238E27FC236}">
                  <a16:creationId xmlns="" xmlns:a16="http://schemas.microsoft.com/office/drawing/2014/main" id="{BAC650C5-926E-40C5-BFC2-2FFCCF492812}"/>
                </a:ext>
              </a:extLst>
            </p:cNvPr>
            <p:cNvSpPr txBox="1"/>
            <p:nvPr/>
          </p:nvSpPr>
          <p:spPr>
            <a:xfrm>
              <a:off x="1761044" y="1886125"/>
              <a:ext cx="3887907" cy="1606384"/>
            </a:xfrm>
            <a:prstGeom prst="rect">
              <a:avLst/>
            </a:prstGeom>
            <a:noFill/>
          </p:spPr>
          <p:txBody>
            <a:bodyPr wrap="square" rtlCol="0">
              <a:spAutoFit/>
            </a:bodyPr>
            <a:lstStyle/>
            <a:p>
              <a:pPr>
                <a:lnSpc>
                  <a:spcPct val="150000"/>
                </a:lnSpc>
              </a:pPr>
              <a:r>
                <a:rPr lang="en-US" altLang="zh-CN" sz="2400" dirty="0" err="1" smtClean="0"/>
                <a:t>Lch</a:t>
              </a:r>
              <a:r>
                <a:rPr lang="zh-CN" altLang="zh-CN" sz="2400" dirty="0" smtClean="0"/>
                <a:t>空间分布函数为：</a:t>
              </a:r>
            </a:p>
            <a:p>
              <a:pPr>
                <a:lnSpc>
                  <a:spcPct val="150000"/>
                </a:lnSpc>
              </a:pPr>
              <a:r>
                <a:rPr lang="en-US" altLang="zh-CN" sz="2400" dirty="0" smtClean="0"/>
                <a:t>c*=(27^2cosβ^2+73)/</a:t>
              </a:r>
              <a:r>
                <a:rPr lang="en-US" altLang="zh-CN" sz="2400" dirty="0" err="1" smtClean="0"/>
                <a:t>cosα</a:t>
              </a:r>
              <a:endParaRPr lang="zh-CN" altLang="zh-CN" sz="2400" dirty="0" smtClean="0"/>
            </a:p>
            <a:p>
              <a:pPr>
                <a:lnSpc>
                  <a:spcPct val="150000"/>
                </a:lnSpc>
              </a:pPr>
              <a:r>
                <a:rPr lang="en-US" altLang="zh-CN" sz="2400" dirty="0" smtClean="0"/>
                <a:t>h*=β</a:t>
              </a:r>
              <a:endParaRPr lang="zh-CN" altLang="zh-CN" sz="2400" dirty="0" smtClean="0"/>
            </a:p>
            <a:p>
              <a:pPr>
                <a:lnSpc>
                  <a:spcPct val="150000"/>
                </a:lnSpc>
              </a:pPr>
              <a:r>
                <a:rPr lang="en-US" altLang="zh-CN" sz="2400" dirty="0" smtClean="0"/>
                <a:t>|L*-73|&lt;=27cosβ</a:t>
              </a:r>
              <a:endParaRPr lang="zh-CN" altLang="zh-CN" sz="2400" dirty="0" smtClean="0"/>
            </a:p>
            <a:p>
              <a:pPr>
                <a:lnSpc>
                  <a:spcPct val="150000"/>
                </a:lnSpc>
              </a:pPr>
              <a:r>
                <a:rPr lang="en-US" altLang="zh-CN" sz="2400" dirty="0" smtClean="0"/>
                <a:t>(0&lt;α&lt;=Π,0&lt;=β&lt;2Π)</a:t>
              </a:r>
              <a:endParaRPr lang="zh-CN" altLang="zh-CN" sz="2400" dirty="0"/>
            </a:p>
          </p:txBody>
        </p:sp>
      </p:grpSp>
      <p:grpSp>
        <p:nvGrpSpPr>
          <p:cNvPr id="9" name="组合 35"/>
          <p:cNvGrpSpPr/>
          <p:nvPr/>
        </p:nvGrpSpPr>
        <p:grpSpPr>
          <a:xfrm>
            <a:off x="11600330" y="3774141"/>
            <a:ext cx="466165" cy="3083859"/>
            <a:chOff x="11492753" y="3774141"/>
            <a:chExt cx="466165" cy="3083859"/>
          </a:xfrm>
        </p:grpSpPr>
        <p:sp>
          <p:nvSpPr>
            <p:cNvPr id="37" name="矩形 36"/>
            <p:cNvSpPr/>
            <p:nvPr/>
          </p:nvSpPr>
          <p:spPr>
            <a:xfrm>
              <a:off x="11824447" y="3774141"/>
              <a:ext cx="134471" cy="308385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1492753" y="4831976"/>
              <a:ext cx="107576" cy="2026024"/>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346417726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9" y="3354941"/>
            <a:chExt cx="3640573"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9" y="3354941"/>
              <a:ext cx="3640573"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8462573" cy="670761"/>
          </a:xfrm>
          <a:prstGeom prst="rect">
            <a:avLst/>
          </a:prstGeom>
          <a:noFill/>
        </p:spPr>
        <p:txBody>
          <a:bodyPr wrap="none" rtlCol="0">
            <a:spAutoFit/>
          </a:bodyPr>
          <a:lstStyle/>
          <a:p>
            <a:pPr>
              <a:lnSpc>
                <a:spcPct val="150000"/>
              </a:lnSpc>
            </a:pPr>
            <a:r>
              <a:rPr lang="zh-CN"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检验模型其一：抽取</a:t>
            </a: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26</a:t>
            </a:r>
            <a:r>
              <a:rPr lang="zh-CN"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个色彩样本，以函数边界为主</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35"/>
          <p:cNvGrpSpPr/>
          <p:nvPr/>
        </p:nvGrpSpPr>
        <p:grpSpPr>
          <a:xfrm>
            <a:off x="11600330" y="3774141"/>
            <a:ext cx="466165" cy="3083859"/>
            <a:chOff x="11492753" y="3774141"/>
            <a:chExt cx="466165" cy="3083859"/>
          </a:xfrm>
        </p:grpSpPr>
        <p:sp>
          <p:nvSpPr>
            <p:cNvPr id="37" name="矩形 36"/>
            <p:cNvSpPr/>
            <p:nvPr/>
          </p:nvSpPr>
          <p:spPr>
            <a:xfrm>
              <a:off x="11824447" y="3774141"/>
              <a:ext cx="134471" cy="308385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1492753" y="4831976"/>
              <a:ext cx="107576" cy="2026024"/>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314"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313" name="Object 1"/>
          <p:cNvGraphicFramePr>
            <a:graphicFrameLocks noChangeAspect="1"/>
          </p:cNvGraphicFramePr>
          <p:nvPr/>
        </p:nvGraphicFramePr>
        <p:xfrm>
          <a:off x="1954307" y="1129552"/>
          <a:ext cx="3494556" cy="5172635"/>
        </p:xfrm>
        <a:graphic>
          <a:graphicData uri="http://schemas.openxmlformats.org/presentationml/2006/ole">
            <p:oleObj spid="_x0000_s13313" name="Microsoft Office Excel 2007 模板" r:id="rId4" imgW="3192745" imgH="5585523" progId="">
              <p:embed/>
            </p:oleObj>
          </a:graphicData>
        </a:graphic>
      </p:graphicFrame>
      <p:sp>
        <p:nvSpPr>
          <p:cNvPr id="13316"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315" name="Object 3"/>
          <p:cNvGraphicFramePr>
            <a:graphicFrameLocks noChangeAspect="1"/>
          </p:cNvGraphicFramePr>
          <p:nvPr/>
        </p:nvGraphicFramePr>
        <p:xfrm>
          <a:off x="6078069" y="1120588"/>
          <a:ext cx="3508514" cy="5206181"/>
        </p:xfrm>
        <a:graphic>
          <a:graphicData uri="http://schemas.openxmlformats.org/presentationml/2006/ole">
            <p:oleObj spid="_x0000_s13315" name="Microsoft Office Excel 2007 模板" r:id="rId5" imgW="4274714" imgH="5356876" progId="">
              <p:embed/>
            </p:oleObj>
          </a:graphicData>
        </a:graphic>
      </p:graphicFrame>
    </p:spTree>
    <p:extLst>
      <p:ext uri="{BB962C8B-B14F-4D97-AF65-F5344CB8AC3E}">
        <p14:creationId xmlns="" xmlns:p14="http://schemas.microsoft.com/office/powerpoint/2010/main" val="346417726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3313"/>
                                        </p:tgtEl>
                                        <p:attrNameLst>
                                          <p:attrName>style.visibility</p:attrName>
                                        </p:attrNameLst>
                                      </p:cBhvr>
                                      <p:to>
                                        <p:strVal val="visible"/>
                                      </p:to>
                                    </p:set>
                                    <p:animEffect transition="in" filter="strips(downLeft)">
                                      <p:cBhvr>
                                        <p:cTn id="7" dur="1000"/>
                                        <p:tgtEl>
                                          <p:spTgt spid="13313"/>
                                        </p:tgtEl>
                                      </p:cBhvr>
                                    </p:animEffect>
                                  </p:childTnLst>
                                </p:cTn>
                              </p:par>
                              <p:par>
                                <p:cTn id="8" presetID="18" presetClass="entr" presetSubtype="12" fill="hold" nodeType="withEffect">
                                  <p:stCondLst>
                                    <p:cond delay="0"/>
                                  </p:stCondLst>
                                  <p:childTnLst>
                                    <p:set>
                                      <p:cBhvr>
                                        <p:cTn id="9" dur="1" fill="hold">
                                          <p:stCondLst>
                                            <p:cond delay="0"/>
                                          </p:stCondLst>
                                        </p:cTn>
                                        <p:tgtEl>
                                          <p:spTgt spid="13315"/>
                                        </p:tgtEl>
                                        <p:attrNameLst>
                                          <p:attrName>style.visibility</p:attrName>
                                        </p:attrNameLst>
                                      </p:cBhvr>
                                      <p:to>
                                        <p:strVal val="visible"/>
                                      </p:to>
                                    </p:set>
                                    <p:animEffect transition="in" filter="strips(downLeft)">
                                      <p:cBhvr>
                                        <p:cTn id="10" dur="10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 xmlns:a16="http://schemas.microsoft.com/office/drawing/2014/main" id="{048947E7-854A-48C0-9049-1487F9A591E2}"/>
              </a:ext>
            </a:extLst>
          </p:cNvPr>
          <p:cNvGrpSpPr/>
          <p:nvPr/>
        </p:nvGrpSpPr>
        <p:grpSpPr>
          <a:xfrm>
            <a:off x="1949629" y="2162354"/>
            <a:ext cx="2533291" cy="2533291"/>
            <a:chOff x="1949629" y="1661897"/>
            <a:chExt cx="2533291" cy="2533291"/>
          </a:xfrm>
        </p:grpSpPr>
        <p:sp>
          <p:nvSpPr>
            <p:cNvPr id="4" name="椭圆 3">
              <a:extLst>
                <a:ext uri="{FF2B5EF4-FFF2-40B4-BE49-F238E27FC236}">
                  <a16:creationId xmlns="" xmlns:a16="http://schemas.microsoft.com/office/drawing/2014/main" id="{3F1901D4-533B-4A2A-A417-A10B86B410BB}"/>
                </a:ext>
              </a:extLst>
            </p:cNvPr>
            <p:cNvSpPr/>
            <p:nvPr/>
          </p:nvSpPr>
          <p:spPr>
            <a:xfrm>
              <a:off x="1949629" y="1661897"/>
              <a:ext cx="2533291" cy="2533291"/>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a:extLst>
                <a:ext uri="{FF2B5EF4-FFF2-40B4-BE49-F238E27FC236}">
                  <a16:creationId xmlns="" xmlns:a16="http://schemas.microsoft.com/office/drawing/2014/main" id="{5453658C-818F-4512-AC21-3BAC9AAAC16D}"/>
                </a:ext>
              </a:extLst>
            </p:cNvPr>
            <p:cNvSpPr txBox="1"/>
            <p:nvPr/>
          </p:nvSpPr>
          <p:spPr>
            <a:xfrm>
              <a:off x="2277556" y="2120630"/>
              <a:ext cx="1877437" cy="1436355"/>
            </a:xfrm>
            <a:prstGeom prst="rect">
              <a:avLst/>
            </a:prstGeom>
            <a:noFill/>
          </p:spPr>
          <p:txBody>
            <a:bodyPr wrap="none" rtlCol="0">
              <a:spAutoFit/>
            </a:bodyPr>
            <a:lstStyle/>
            <a:p>
              <a:pPr algn="l">
                <a:lnSpc>
                  <a:spcPct val="150000"/>
                </a:lnSpc>
              </a:pPr>
              <a:r>
                <a:rPr lang="zh-CN" altLang="en-US" sz="6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目录</a:t>
              </a:r>
            </a:p>
          </p:txBody>
        </p:sp>
      </p:grpSp>
      <p:cxnSp>
        <p:nvCxnSpPr>
          <p:cNvPr id="7" name="直接连接符 6">
            <a:extLst>
              <a:ext uri="{FF2B5EF4-FFF2-40B4-BE49-F238E27FC236}">
                <a16:creationId xmlns="" xmlns:a16="http://schemas.microsoft.com/office/drawing/2014/main" id="{1219B6F9-1E22-4655-8514-9AA794F00727}"/>
              </a:ext>
            </a:extLst>
          </p:cNvPr>
          <p:cNvCxnSpPr/>
          <p:nvPr/>
        </p:nvCxnSpPr>
        <p:spPr>
          <a:xfrm>
            <a:off x="5552140" y="0"/>
            <a:ext cx="0" cy="6858000"/>
          </a:xfrm>
          <a:prstGeom prst="line">
            <a:avLst/>
          </a:prstGeom>
          <a:ln w="38100">
            <a:solidFill>
              <a:srgbClr val="484452"/>
            </a:solidFill>
          </a:ln>
        </p:spPr>
        <p:style>
          <a:lnRef idx="1">
            <a:schemeClr val="accent1"/>
          </a:lnRef>
          <a:fillRef idx="0">
            <a:schemeClr val="accent1"/>
          </a:fillRef>
          <a:effectRef idx="0">
            <a:schemeClr val="accent1"/>
          </a:effectRef>
          <a:fontRef idx="minor">
            <a:schemeClr val="tx1"/>
          </a:fontRef>
        </p:style>
      </p:cxnSp>
      <p:grpSp>
        <p:nvGrpSpPr>
          <p:cNvPr id="6" name="组合 10">
            <a:extLst>
              <a:ext uri="{FF2B5EF4-FFF2-40B4-BE49-F238E27FC236}">
                <a16:creationId xmlns="" xmlns:a16="http://schemas.microsoft.com/office/drawing/2014/main" id="{2628284B-FA32-4A26-A210-C2A9452A8283}"/>
              </a:ext>
            </a:extLst>
          </p:cNvPr>
          <p:cNvGrpSpPr/>
          <p:nvPr/>
        </p:nvGrpSpPr>
        <p:grpSpPr>
          <a:xfrm>
            <a:off x="4964567" y="590279"/>
            <a:ext cx="6721175" cy="1588634"/>
            <a:chOff x="4964567" y="590279"/>
            <a:chExt cx="6721175" cy="1588634"/>
          </a:xfrm>
        </p:grpSpPr>
        <p:sp>
          <p:nvSpPr>
            <p:cNvPr id="3" name="椭圆 2">
              <a:extLst>
                <a:ext uri="{FF2B5EF4-FFF2-40B4-BE49-F238E27FC236}">
                  <a16:creationId xmlns="" xmlns:a16="http://schemas.microsoft.com/office/drawing/2014/main" id="{0EA565F7-9616-415F-8499-2E851F5EFE6F}"/>
                </a:ext>
              </a:extLst>
            </p:cNvPr>
            <p:cNvSpPr/>
            <p:nvPr/>
          </p:nvSpPr>
          <p:spPr>
            <a:xfrm>
              <a:off x="4964567" y="695125"/>
              <a:ext cx="1131433" cy="113143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a:extLst>
                <a:ext uri="{FF2B5EF4-FFF2-40B4-BE49-F238E27FC236}">
                  <a16:creationId xmlns="" xmlns:a16="http://schemas.microsoft.com/office/drawing/2014/main" id="{D9777479-17D7-40FE-8A48-1B19723B9471}"/>
                </a:ext>
              </a:extLst>
            </p:cNvPr>
            <p:cNvSpPr txBox="1"/>
            <p:nvPr/>
          </p:nvSpPr>
          <p:spPr>
            <a:xfrm>
              <a:off x="5217593" y="753009"/>
              <a:ext cx="787395" cy="906915"/>
            </a:xfrm>
            <a:prstGeom prst="rect">
              <a:avLst/>
            </a:prstGeom>
            <a:noFill/>
          </p:spPr>
          <p:txBody>
            <a:bodyPr wrap="none" rtlCol="0">
              <a:spAutoFit/>
            </a:bodyPr>
            <a:lstStyle/>
            <a:p>
              <a:pPr algn="l">
                <a:lnSpc>
                  <a:spcPct val="150000"/>
                </a:lnSpc>
              </a:pPr>
              <a:r>
                <a:rPr lang="en-US" altLang="zh-CN" sz="40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a:extLst>
                <a:ext uri="{FF2B5EF4-FFF2-40B4-BE49-F238E27FC236}">
                  <a16:creationId xmlns="" xmlns:a16="http://schemas.microsoft.com/office/drawing/2014/main" id="{93BB1B3F-AE11-4852-82F2-B660E8D27785}"/>
                </a:ext>
              </a:extLst>
            </p:cNvPr>
            <p:cNvSpPr txBox="1"/>
            <p:nvPr/>
          </p:nvSpPr>
          <p:spPr>
            <a:xfrm>
              <a:off x="6349025" y="590279"/>
              <a:ext cx="5336717" cy="825419"/>
            </a:xfrm>
            <a:prstGeom prst="rect">
              <a:avLst/>
            </a:prstGeom>
            <a:noFill/>
          </p:spPr>
          <p:txBody>
            <a:bodyPr wrap="none" rtlCol="0">
              <a:spAutoFit/>
            </a:bodyPr>
            <a:lstStyle/>
            <a:p>
              <a:pPr algn="l">
                <a:lnSpc>
                  <a:spcPct val="150000"/>
                </a:lnSpc>
              </a:pPr>
              <a:r>
                <a:rPr lang="zh-CN" altLang="en-US"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莫兰迪应用</a:t>
              </a:r>
              <a:r>
                <a:rPr lang="en-US" altLang="zh-CN"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信息领域</a:t>
              </a:r>
              <a:endParaRPr lang="zh-CN" altLang="en-US" sz="36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a:extLst>
                <a:ext uri="{FF2B5EF4-FFF2-40B4-BE49-F238E27FC236}">
                  <a16:creationId xmlns="" xmlns:a16="http://schemas.microsoft.com/office/drawing/2014/main" id="{1F74080F-2537-4E32-B1DF-A522A995BB06}"/>
                </a:ext>
              </a:extLst>
            </p:cNvPr>
            <p:cNvSpPr txBox="1"/>
            <p:nvPr/>
          </p:nvSpPr>
          <p:spPr>
            <a:xfrm>
              <a:off x="6399006" y="1304506"/>
              <a:ext cx="3912312" cy="874407"/>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MORANDI’S APPLICATION IN THE ERA</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 name="组合 11">
            <a:extLst>
              <a:ext uri="{FF2B5EF4-FFF2-40B4-BE49-F238E27FC236}">
                <a16:creationId xmlns="" xmlns:a16="http://schemas.microsoft.com/office/drawing/2014/main" id="{050EDC40-5BB7-4614-A37B-F93A69903127}"/>
              </a:ext>
            </a:extLst>
          </p:cNvPr>
          <p:cNvGrpSpPr/>
          <p:nvPr/>
        </p:nvGrpSpPr>
        <p:grpSpPr>
          <a:xfrm>
            <a:off x="4964567" y="2108252"/>
            <a:ext cx="6647437" cy="1637557"/>
            <a:chOff x="4964567" y="590279"/>
            <a:chExt cx="6647437" cy="1637557"/>
          </a:xfrm>
        </p:grpSpPr>
        <p:sp>
          <p:nvSpPr>
            <p:cNvPr id="13" name="椭圆 12">
              <a:extLst>
                <a:ext uri="{FF2B5EF4-FFF2-40B4-BE49-F238E27FC236}">
                  <a16:creationId xmlns="" xmlns:a16="http://schemas.microsoft.com/office/drawing/2014/main" id="{806821EF-723D-4287-8095-C92B711E85C7}"/>
                </a:ext>
              </a:extLst>
            </p:cNvPr>
            <p:cNvSpPr/>
            <p:nvPr/>
          </p:nvSpPr>
          <p:spPr>
            <a:xfrm>
              <a:off x="4964567" y="695125"/>
              <a:ext cx="1131433" cy="113143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 xmlns:a16="http://schemas.microsoft.com/office/drawing/2014/main" id="{5422E1F8-AD18-4F80-BA66-5ABF686C78AB}"/>
                </a:ext>
              </a:extLst>
            </p:cNvPr>
            <p:cNvSpPr txBox="1"/>
            <p:nvPr/>
          </p:nvSpPr>
          <p:spPr>
            <a:xfrm>
              <a:off x="5217593" y="753009"/>
              <a:ext cx="787395" cy="906915"/>
            </a:xfrm>
            <a:prstGeom prst="rect">
              <a:avLst/>
            </a:prstGeom>
            <a:noFill/>
          </p:spPr>
          <p:txBody>
            <a:bodyPr wrap="none" rtlCol="0">
              <a:spAutoFit/>
            </a:bodyPr>
            <a:lstStyle/>
            <a:p>
              <a:pPr algn="l">
                <a:lnSpc>
                  <a:spcPct val="150000"/>
                </a:lnSpc>
              </a:pPr>
              <a:r>
                <a:rPr lang="en-US" altLang="zh-CN" sz="40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06</a:t>
              </a:r>
              <a:endParaRPr lang="zh-CN" altLang="en-US"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a:extLst>
                <a:ext uri="{FF2B5EF4-FFF2-40B4-BE49-F238E27FC236}">
                  <a16:creationId xmlns="" xmlns:a16="http://schemas.microsoft.com/office/drawing/2014/main" id="{29C6F5A4-D4A2-4493-A7CC-AF68DAD88DC9}"/>
                </a:ext>
              </a:extLst>
            </p:cNvPr>
            <p:cNvSpPr txBox="1"/>
            <p:nvPr/>
          </p:nvSpPr>
          <p:spPr>
            <a:xfrm>
              <a:off x="6349025" y="590279"/>
              <a:ext cx="5262979" cy="923330"/>
            </a:xfrm>
            <a:prstGeom prst="rect">
              <a:avLst/>
            </a:prstGeom>
            <a:noFill/>
          </p:spPr>
          <p:txBody>
            <a:bodyPr wrap="none" rtlCol="0">
              <a:spAutoFit/>
            </a:bodyPr>
            <a:lstStyle/>
            <a:p>
              <a:pPr algn="l">
                <a:lnSpc>
                  <a:spcPct val="150000"/>
                </a:lnSpc>
              </a:pPr>
              <a:r>
                <a:rPr lang="zh-CN" altLang="en-US"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不同的社会群体与莫兰迪</a:t>
              </a:r>
              <a:endParaRPr lang="zh-CN" altLang="en-US" sz="36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a:extLst>
                <a:ext uri="{FF2B5EF4-FFF2-40B4-BE49-F238E27FC236}">
                  <a16:creationId xmlns="" xmlns:a16="http://schemas.microsoft.com/office/drawing/2014/main" id="{BA4DF655-E106-49E5-8AC6-5248C4418FC3}"/>
                </a:ext>
              </a:extLst>
            </p:cNvPr>
            <p:cNvSpPr txBox="1"/>
            <p:nvPr/>
          </p:nvSpPr>
          <p:spPr>
            <a:xfrm>
              <a:off x="6399005" y="1304506"/>
              <a:ext cx="4839265" cy="923330"/>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DIFFERENT SOCIAL GROUPS TOWARD MORANDI</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组合 16">
            <a:extLst>
              <a:ext uri="{FF2B5EF4-FFF2-40B4-BE49-F238E27FC236}">
                <a16:creationId xmlns="" xmlns:a16="http://schemas.microsoft.com/office/drawing/2014/main" id="{7918DE31-1364-4FDD-A690-B7756C8E3A95}"/>
              </a:ext>
            </a:extLst>
          </p:cNvPr>
          <p:cNvGrpSpPr/>
          <p:nvPr/>
        </p:nvGrpSpPr>
        <p:grpSpPr>
          <a:xfrm>
            <a:off x="4964567" y="3626225"/>
            <a:ext cx="6111471" cy="1236279"/>
            <a:chOff x="4964567" y="590279"/>
            <a:chExt cx="6111471" cy="1236279"/>
          </a:xfrm>
        </p:grpSpPr>
        <p:sp>
          <p:nvSpPr>
            <p:cNvPr id="18" name="椭圆 17">
              <a:extLst>
                <a:ext uri="{FF2B5EF4-FFF2-40B4-BE49-F238E27FC236}">
                  <a16:creationId xmlns="" xmlns:a16="http://schemas.microsoft.com/office/drawing/2014/main" id="{E0CC3EFF-D1A2-4D15-9ECC-3EEB2759CE8B}"/>
                </a:ext>
              </a:extLst>
            </p:cNvPr>
            <p:cNvSpPr/>
            <p:nvPr/>
          </p:nvSpPr>
          <p:spPr>
            <a:xfrm>
              <a:off x="4964567" y="695125"/>
              <a:ext cx="1131433" cy="113143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18">
              <a:extLst>
                <a:ext uri="{FF2B5EF4-FFF2-40B4-BE49-F238E27FC236}">
                  <a16:creationId xmlns="" xmlns:a16="http://schemas.microsoft.com/office/drawing/2014/main" id="{30928E02-BF1D-424A-9752-65418EF51487}"/>
                </a:ext>
              </a:extLst>
            </p:cNvPr>
            <p:cNvSpPr txBox="1"/>
            <p:nvPr/>
          </p:nvSpPr>
          <p:spPr>
            <a:xfrm>
              <a:off x="5217593" y="753009"/>
              <a:ext cx="787395" cy="906915"/>
            </a:xfrm>
            <a:prstGeom prst="rect">
              <a:avLst/>
            </a:prstGeom>
            <a:noFill/>
          </p:spPr>
          <p:txBody>
            <a:bodyPr wrap="none" rtlCol="0">
              <a:spAutoFit/>
            </a:bodyPr>
            <a:lstStyle/>
            <a:p>
              <a:pPr algn="l">
                <a:lnSpc>
                  <a:spcPct val="150000"/>
                </a:lnSpc>
              </a:pPr>
              <a:r>
                <a:rPr lang="en-US" altLang="zh-CN" sz="40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07</a:t>
              </a:r>
              <a:endParaRPr lang="zh-CN" altLang="en-US"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a:extLst>
                <a:ext uri="{FF2B5EF4-FFF2-40B4-BE49-F238E27FC236}">
                  <a16:creationId xmlns="" xmlns:a16="http://schemas.microsoft.com/office/drawing/2014/main" id="{DDDF03F6-4D2A-44A9-8DA1-ABE254D9CD9E}"/>
                </a:ext>
              </a:extLst>
            </p:cNvPr>
            <p:cNvSpPr txBox="1"/>
            <p:nvPr/>
          </p:nvSpPr>
          <p:spPr>
            <a:xfrm>
              <a:off x="6349025" y="590279"/>
              <a:ext cx="3877985" cy="923330"/>
            </a:xfrm>
            <a:prstGeom prst="rect">
              <a:avLst/>
            </a:prstGeom>
            <a:noFill/>
          </p:spPr>
          <p:txBody>
            <a:bodyPr wrap="none" rtlCol="0">
              <a:spAutoFit/>
            </a:bodyPr>
            <a:lstStyle/>
            <a:p>
              <a:pPr algn="l">
                <a:lnSpc>
                  <a:spcPct val="150000"/>
                </a:lnSpc>
              </a:pPr>
              <a:r>
                <a:rPr lang="zh-CN" altLang="en-US"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莫兰迪的横向对比</a:t>
              </a:r>
              <a:endParaRPr lang="zh-CN" altLang="en-US" sz="36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 xmlns:a16="http://schemas.microsoft.com/office/drawing/2014/main" id="{14AF9901-BC16-48A2-9ED2-3D26B86178FD}"/>
                </a:ext>
              </a:extLst>
            </p:cNvPr>
            <p:cNvSpPr txBox="1"/>
            <p:nvPr/>
          </p:nvSpPr>
          <p:spPr>
            <a:xfrm>
              <a:off x="6399005" y="1304506"/>
              <a:ext cx="4677033" cy="507831"/>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MORANDI AND OTHER COLORS</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7" name="组合 21">
            <a:extLst>
              <a:ext uri="{FF2B5EF4-FFF2-40B4-BE49-F238E27FC236}">
                <a16:creationId xmlns="" xmlns:a16="http://schemas.microsoft.com/office/drawing/2014/main" id="{37AC0319-761F-4087-AFC5-A0BB17680D09}"/>
              </a:ext>
            </a:extLst>
          </p:cNvPr>
          <p:cNvGrpSpPr/>
          <p:nvPr/>
        </p:nvGrpSpPr>
        <p:grpSpPr>
          <a:xfrm>
            <a:off x="4964567" y="5144199"/>
            <a:ext cx="7301173" cy="1667054"/>
            <a:chOff x="4964567" y="590279"/>
            <a:chExt cx="7301173" cy="1667054"/>
          </a:xfrm>
        </p:grpSpPr>
        <p:sp>
          <p:nvSpPr>
            <p:cNvPr id="23" name="椭圆 22">
              <a:extLst>
                <a:ext uri="{FF2B5EF4-FFF2-40B4-BE49-F238E27FC236}">
                  <a16:creationId xmlns="" xmlns:a16="http://schemas.microsoft.com/office/drawing/2014/main" id="{397137D0-EC30-42BC-9FE0-CD47AB7E4FAE}"/>
                </a:ext>
              </a:extLst>
            </p:cNvPr>
            <p:cNvSpPr/>
            <p:nvPr/>
          </p:nvSpPr>
          <p:spPr>
            <a:xfrm>
              <a:off x="4964567" y="695125"/>
              <a:ext cx="1131433" cy="113143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a:extLst>
                <a:ext uri="{FF2B5EF4-FFF2-40B4-BE49-F238E27FC236}">
                  <a16:creationId xmlns="" xmlns:a16="http://schemas.microsoft.com/office/drawing/2014/main" id="{4FA424BC-5E53-4D01-9B09-D8D33D974A27}"/>
                </a:ext>
              </a:extLst>
            </p:cNvPr>
            <p:cNvSpPr txBox="1"/>
            <p:nvPr/>
          </p:nvSpPr>
          <p:spPr>
            <a:xfrm>
              <a:off x="5217593" y="753009"/>
              <a:ext cx="787395" cy="906915"/>
            </a:xfrm>
            <a:prstGeom prst="rect">
              <a:avLst/>
            </a:prstGeom>
            <a:noFill/>
          </p:spPr>
          <p:txBody>
            <a:bodyPr wrap="none" rtlCol="0">
              <a:spAutoFit/>
            </a:bodyPr>
            <a:lstStyle/>
            <a:p>
              <a:pPr algn="l">
                <a:lnSpc>
                  <a:spcPct val="150000"/>
                </a:lnSpc>
              </a:pPr>
              <a:r>
                <a:rPr lang="en-US" altLang="zh-CN" sz="40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08</a:t>
              </a:r>
              <a:endParaRPr lang="zh-CN" altLang="en-US" sz="4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a:extLst>
                <a:ext uri="{FF2B5EF4-FFF2-40B4-BE49-F238E27FC236}">
                  <a16:creationId xmlns="" xmlns:a16="http://schemas.microsoft.com/office/drawing/2014/main" id="{3D1B5942-BFC8-4A56-B183-84D59001B5DD}"/>
                </a:ext>
              </a:extLst>
            </p:cNvPr>
            <p:cNvSpPr txBox="1"/>
            <p:nvPr/>
          </p:nvSpPr>
          <p:spPr>
            <a:xfrm>
              <a:off x="6349025" y="590279"/>
              <a:ext cx="4339650" cy="923330"/>
            </a:xfrm>
            <a:prstGeom prst="rect">
              <a:avLst/>
            </a:prstGeom>
            <a:noFill/>
          </p:spPr>
          <p:txBody>
            <a:bodyPr wrap="none" rtlCol="0">
              <a:spAutoFit/>
            </a:bodyPr>
            <a:lstStyle/>
            <a:p>
              <a:pPr algn="l">
                <a:lnSpc>
                  <a:spcPct val="150000"/>
                </a:lnSpc>
              </a:pPr>
              <a:r>
                <a:rPr lang="zh-CN" altLang="en-US" sz="36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莫兰迪的不适用领域</a:t>
              </a:r>
              <a:endParaRPr lang="zh-CN" altLang="en-US" sz="36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a:extLst>
                <a:ext uri="{FF2B5EF4-FFF2-40B4-BE49-F238E27FC236}">
                  <a16:creationId xmlns="" xmlns:a16="http://schemas.microsoft.com/office/drawing/2014/main" id="{06EA8D06-D18E-4619-99EA-EB9FF62BB353}"/>
                </a:ext>
              </a:extLst>
            </p:cNvPr>
            <p:cNvSpPr txBox="1"/>
            <p:nvPr/>
          </p:nvSpPr>
          <p:spPr>
            <a:xfrm>
              <a:off x="6378675" y="1334003"/>
              <a:ext cx="5887065" cy="923330"/>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THE FIELD NOT APPLICABLE TO MORANDI</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 name="椭圆 27">
            <a:extLst>
              <a:ext uri="{FF2B5EF4-FFF2-40B4-BE49-F238E27FC236}">
                <a16:creationId xmlns="" xmlns:a16="http://schemas.microsoft.com/office/drawing/2014/main" id="{6CA08FD0-84BC-4CF6-8105-7A9C9B5B5049}"/>
              </a:ext>
            </a:extLst>
          </p:cNvPr>
          <p:cNvSpPr/>
          <p:nvPr/>
        </p:nvSpPr>
        <p:spPr>
          <a:xfrm>
            <a:off x="1142445" y="352261"/>
            <a:ext cx="883964" cy="883964"/>
          </a:xfrm>
          <a:prstGeom prst="ellipse">
            <a:avLst/>
          </a:prstGeom>
          <a:solidFill>
            <a:srgbClr val="48445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椭圆 28">
            <a:extLst>
              <a:ext uri="{FF2B5EF4-FFF2-40B4-BE49-F238E27FC236}">
                <a16:creationId xmlns="" xmlns:a16="http://schemas.microsoft.com/office/drawing/2014/main" id="{1EC8D6B8-E8E4-4CD1-992A-A4028AB42553}"/>
              </a:ext>
            </a:extLst>
          </p:cNvPr>
          <p:cNvSpPr/>
          <p:nvPr/>
        </p:nvSpPr>
        <p:spPr>
          <a:xfrm>
            <a:off x="589922" y="3068288"/>
            <a:ext cx="552523" cy="552523"/>
          </a:xfrm>
          <a:prstGeom prst="ellipse">
            <a:avLst/>
          </a:prstGeom>
          <a:solidFill>
            <a:srgbClr val="C7A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椭圆 29">
            <a:extLst>
              <a:ext uri="{FF2B5EF4-FFF2-40B4-BE49-F238E27FC236}">
                <a16:creationId xmlns="" xmlns:a16="http://schemas.microsoft.com/office/drawing/2014/main" id="{8E9D82EA-3363-463C-BB9A-6A9F34AFA930}"/>
              </a:ext>
            </a:extLst>
          </p:cNvPr>
          <p:cNvSpPr/>
          <p:nvPr/>
        </p:nvSpPr>
        <p:spPr>
          <a:xfrm>
            <a:off x="-421223" y="5473070"/>
            <a:ext cx="1814815" cy="1814815"/>
          </a:xfrm>
          <a:prstGeom prst="ellipse">
            <a:avLst/>
          </a:prstGeom>
          <a:solidFill>
            <a:srgbClr val="C7AFB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椭圆 30">
            <a:extLst>
              <a:ext uri="{FF2B5EF4-FFF2-40B4-BE49-F238E27FC236}">
                <a16:creationId xmlns="" xmlns:a16="http://schemas.microsoft.com/office/drawing/2014/main" id="{E333686C-DE2A-4E92-91C6-8924D0DF6AFF}"/>
              </a:ext>
            </a:extLst>
          </p:cNvPr>
          <p:cNvSpPr/>
          <p:nvPr/>
        </p:nvSpPr>
        <p:spPr>
          <a:xfrm>
            <a:off x="3404348" y="961028"/>
            <a:ext cx="552581" cy="552581"/>
          </a:xfrm>
          <a:prstGeom prst="ellipse">
            <a:avLst/>
          </a:prstGeom>
          <a:solidFill>
            <a:srgbClr val="C7AFB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椭圆 31">
            <a:extLst>
              <a:ext uri="{FF2B5EF4-FFF2-40B4-BE49-F238E27FC236}">
                <a16:creationId xmlns="" xmlns:a16="http://schemas.microsoft.com/office/drawing/2014/main" id="{9386E2F8-C858-478E-A89D-786EFBF964E0}"/>
              </a:ext>
            </a:extLst>
          </p:cNvPr>
          <p:cNvSpPr/>
          <p:nvPr/>
        </p:nvSpPr>
        <p:spPr>
          <a:xfrm>
            <a:off x="3662424" y="5584660"/>
            <a:ext cx="547531" cy="547531"/>
          </a:xfrm>
          <a:prstGeom prst="ellipse">
            <a:avLst/>
          </a:prstGeom>
          <a:solidFill>
            <a:srgbClr val="48445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404602234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6840334" cy="662554"/>
          </a:xfrm>
          <a:prstGeom prst="rect">
            <a:avLst/>
          </a:prstGeom>
          <a:noFill/>
        </p:spPr>
        <p:txBody>
          <a:bodyPr wrap="none" rtlCol="0">
            <a:spAutoFit/>
          </a:bodyPr>
          <a:lstStyle/>
          <a:p>
            <a:pPr>
              <a:lnSpc>
                <a:spcPct val="150000"/>
              </a:lnSpc>
            </a:pPr>
            <a:r>
              <a:rPr lang="zh-CN"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检验模型其二</a:t>
            </a: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发布调查问卷，收集结果：</a:t>
            </a:r>
            <a:endPar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14"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316"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图表 13">
            <a:extLst>
              <a:ext uri="{FF2B5EF4-FFF2-40B4-BE49-F238E27FC236}">
                <a16:creationId xmlns:lc="http://schemas.openxmlformats.org/drawingml/2006/lockedCanvas" xmlns:a16="http://schemas.microsoft.com/office/drawing/2014/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id="{126825D8-095C-4DBF-91A6-6F333394A0B9}"/>
              </a:ext>
            </a:extLst>
          </p:cNvPr>
          <p:cNvGraphicFramePr/>
          <p:nvPr/>
        </p:nvGraphicFramePr>
        <p:xfrm>
          <a:off x="2051387" y="1202820"/>
          <a:ext cx="7765644" cy="30554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图表 14">
            <a:extLst>
              <a:ext uri="{FF2B5EF4-FFF2-40B4-BE49-F238E27FC236}">
                <a16:creationId xmlns:lc="http://schemas.openxmlformats.org/drawingml/2006/lockedCanvas" xmlns:a16="http://schemas.microsoft.com/office/drawing/2014/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id="{6870475F-B323-453B-9910-0869101489B0}"/>
              </a:ext>
            </a:extLst>
          </p:cNvPr>
          <p:cNvGraphicFramePr/>
          <p:nvPr/>
        </p:nvGraphicFramePr>
        <p:xfrm>
          <a:off x="2101326" y="4455906"/>
          <a:ext cx="1731783" cy="1989717"/>
        </p:xfrm>
        <a:graphic>
          <a:graphicData uri="http://schemas.openxmlformats.org/drawingml/2006/chart">
            <c:chart xmlns:c="http://schemas.openxmlformats.org/drawingml/2006/chart" xmlns:r="http://schemas.openxmlformats.org/officeDocument/2006/relationships" r:id="rId4"/>
          </a:graphicData>
        </a:graphic>
      </p:graphicFrame>
      <p:grpSp>
        <p:nvGrpSpPr>
          <p:cNvPr id="17" name="组合 14">
            <a:extLst>
              <a:ext uri="{FF2B5EF4-FFF2-40B4-BE49-F238E27FC236}">
                <a16:creationId xmlns="" xmlns:a16="http://schemas.microsoft.com/office/drawing/2014/main" id="{1D839563-A22E-4667-952A-9E03D6C424EA}"/>
              </a:ext>
            </a:extLst>
          </p:cNvPr>
          <p:cNvGrpSpPr/>
          <p:nvPr/>
        </p:nvGrpSpPr>
        <p:grpSpPr>
          <a:xfrm>
            <a:off x="4378511" y="4634754"/>
            <a:ext cx="5437843" cy="1721223"/>
            <a:chOff x="1270000" y="1439634"/>
            <a:chExt cx="4701248" cy="2714872"/>
          </a:xfrm>
        </p:grpSpPr>
        <p:sp>
          <p:nvSpPr>
            <p:cNvPr id="18" name="矩形 17">
              <a:extLst>
                <a:ext uri="{FF2B5EF4-FFF2-40B4-BE49-F238E27FC236}">
                  <a16:creationId xmlns="" xmlns:a16="http://schemas.microsoft.com/office/drawing/2014/main" id="{0C79901D-E36B-4383-8AE9-D37F45D1493C}"/>
                </a:ext>
              </a:extLst>
            </p:cNvPr>
            <p:cNvSpPr/>
            <p:nvPr/>
          </p:nvSpPr>
          <p:spPr>
            <a:xfrm>
              <a:off x="1270000" y="1439634"/>
              <a:ext cx="4701248" cy="27148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17">
              <a:extLst>
                <a:ext uri="{FF2B5EF4-FFF2-40B4-BE49-F238E27FC236}">
                  <a16:creationId xmlns="" xmlns:a16="http://schemas.microsoft.com/office/drawing/2014/main" id="{BAC650C5-926E-40C5-BFC2-2FFCCF492812}"/>
                </a:ext>
              </a:extLst>
            </p:cNvPr>
            <p:cNvSpPr txBox="1"/>
            <p:nvPr/>
          </p:nvSpPr>
          <p:spPr>
            <a:xfrm>
              <a:off x="1761044" y="1688165"/>
              <a:ext cx="3887907" cy="1200837"/>
            </a:xfrm>
            <a:prstGeom prst="rect">
              <a:avLst/>
            </a:prstGeom>
            <a:noFill/>
          </p:spPr>
          <p:txBody>
            <a:bodyPr wrap="square" rtlCol="0">
              <a:spAutoFit/>
            </a:bodyPr>
            <a:lstStyle/>
            <a:p>
              <a:pPr>
                <a:lnSpc>
                  <a:spcPct val="150000"/>
                </a:lnSpc>
              </a:pPr>
              <a:r>
                <a:rPr lang="zh-CN" altLang="zh-CN" dirty="0" smtClean="0"/>
                <a:t>数据显示，平均有</a:t>
              </a:r>
              <a:r>
                <a:rPr lang="en-US" altLang="zh-CN" dirty="0" smtClean="0"/>
                <a:t>82%</a:t>
              </a:r>
              <a:r>
                <a:rPr lang="zh-CN" altLang="zh-CN" dirty="0" smtClean="0"/>
                <a:t>的认同率，最低认同率为</a:t>
              </a:r>
              <a:r>
                <a:rPr lang="en-US" altLang="zh-CN" dirty="0" smtClean="0"/>
                <a:t>54%</a:t>
              </a:r>
              <a:r>
                <a:rPr lang="zh-CN" altLang="zh-CN" dirty="0" smtClean="0"/>
                <a:t>，可以认为函数边界接近莫兰迪色与其他颜色的辨别界限。</a:t>
              </a:r>
              <a:endParaRPr lang="zh-CN" altLang="zh-CN" dirty="0"/>
            </a:p>
          </p:txBody>
        </p:sp>
      </p:grpSp>
      <p:grpSp>
        <p:nvGrpSpPr>
          <p:cNvPr id="20" name="组合 19"/>
          <p:cNvGrpSpPr/>
          <p:nvPr/>
        </p:nvGrpSpPr>
        <p:grpSpPr>
          <a:xfrm>
            <a:off x="-466016" y="-466016"/>
            <a:ext cx="12380109" cy="7440557"/>
            <a:chOff x="-466016" y="-466016"/>
            <a:chExt cx="12380109" cy="7440557"/>
          </a:xfrm>
        </p:grpSpPr>
        <p:grpSp>
          <p:nvGrpSpPr>
            <p:cNvPr id="21" name="组合 4"/>
            <p:cNvGrpSpPr/>
            <p:nvPr/>
          </p:nvGrpSpPr>
          <p:grpSpPr>
            <a:xfrm>
              <a:off x="10497669" y="4930588"/>
              <a:ext cx="1416424" cy="1927412"/>
              <a:chOff x="10497669" y="4930588"/>
              <a:chExt cx="1416424" cy="1927412"/>
            </a:xfrm>
          </p:grpSpPr>
          <p:sp>
            <p:nvSpPr>
              <p:cNvPr id="29" name="矩形 28"/>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26" name="矩形 25">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26">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27">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 name="组合 14"/>
            <p:cNvGrpSpPr/>
            <p:nvPr/>
          </p:nvGrpSpPr>
          <p:grpSpPr>
            <a:xfrm>
              <a:off x="313765" y="1954306"/>
              <a:ext cx="555811" cy="5020235"/>
              <a:chOff x="313765" y="1954306"/>
              <a:chExt cx="555811" cy="5020235"/>
            </a:xfrm>
          </p:grpSpPr>
          <p:sp>
            <p:nvSpPr>
              <p:cNvPr id="24" name="矩形 23"/>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25" name="矩形 24"/>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 xmlns:p14="http://schemas.microsoft.com/office/powerpoint/2010/main" val="346417726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ppt_x</p:attrName>
                                        </p:attrNameLst>
                                      </p:cBhvr>
                                      <p:tavLst>
                                        <p:tav tm="0">
                                          <p:val>
                                            <p:strVal val="#ppt_x-.2"/>
                                          </p:val>
                                        </p:tav>
                                        <p:tav tm="100000">
                                          <p:val>
                                            <p:strVal val="#ppt_x"/>
                                          </p:val>
                                        </p:tav>
                                      </p:tavLst>
                                    </p:anim>
                                    <p:anim calcmode="lin" valueType="num">
                                      <p:cBhvr>
                                        <p:cTn id="8"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15"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3E7792E-4890-4799-8A00-6E4139782D4B}"/>
              </a:ext>
            </a:extLst>
          </p:cNvPr>
          <p:cNvSpPr/>
          <p:nvPr/>
        </p:nvSpPr>
        <p:spPr>
          <a:xfrm>
            <a:off x="1739153" y="1201272"/>
            <a:ext cx="8202707" cy="4858870"/>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9CDAD"/>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组合 3"/>
          <p:cNvGrpSpPr/>
          <p:nvPr/>
        </p:nvGrpSpPr>
        <p:grpSpPr>
          <a:xfrm>
            <a:off x="-466016" y="-466016"/>
            <a:ext cx="12380109" cy="7440557"/>
            <a:chOff x="-466016" y="-466016"/>
            <a:chExt cx="12380109" cy="7440557"/>
          </a:xfrm>
        </p:grpSpPr>
        <p:grpSp>
          <p:nvGrpSpPr>
            <p:cNvPr id="5" name="组合 4"/>
            <p:cNvGrpSpPr/>
            <p:nvPr/>
          </p:nvGrpSpPr>
          <p:grpSpPr>
            <a:xfrm>
              <a:off x="10497669" y="4930588"/>
              <a:ext cx="1416424" cy="1927412"/>
              <a:chOff x="10497669" y="4930588"/>
              <a:chExt cx="1416424" cy="1927412"/>
            </a:xfrm>
          </p:grpSpPr>
          <p:sp>
            <p:nvSpPr>
              <p:cNvPr id="13" name="矩形 12"/>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0" name="矩形 9">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14"/>
            <p:cNvGrpSpPr/>
            <p:nvPr/>
          </p:nvGrpSpPr>
          <p:grpSpPr>
            <a:xfrm>
              <a:off x="313765" y="1954306"/>
              <a:ext cx="555811" cy="5020235"/>
              <a:chOff x="313765" y="1954306"/>
              <a:chExt cx="555811" cy="5020235"/>
            </a:xfrm>
          </p:grpSpPr>
          <p:sp>
            <p:nvSpPr>
              <p:cNvPr id="8" name="矩形 7"/>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9" name="矩形 8"/>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TextBox 15"/>
          <p:cNvSpPr txBox="1"/>
          <p:nvPr/>
        </p:nvSpPr>
        <p:spPr>
          <a:xfrm>
            <a:off x="2384611" y="1470213"/>
            <a:ext cx="6902823" cy="4893647"/>
          </a:xfrm>
          <a:prstGeom prst="rect">
            <a:avLst/>
          </a:prstGeom>
          <a:noFill/>
        </p:spPr>
        <p:txBody>
          <a:bodyPr wrap="square" rtlCol="0">
            <a:spAutoFit/>
          </a:bodyPr>
          <a:lstStyle/>
          <a:p>
            <a:pPr>
              <a:lnSpc>
                <a:spcPct val="150000"/>
              </a:lnSpc>
            </a:pPr>
            <a:r>
              <a:rPr lang="zh-CN" altLang="zh-CN" sz="2400" dirty="0" smtClean="0"/>
              <a:t>经上述分析可知，莫兰迪色作为感性认知颜色，其颜色特点为泛色调、低饱和度、较高明度；其</a:t>
            </a:r>
            <a:r>
              <a:rPr lang="en-US" altLang="zh-CN" sz="2400" dirty="0" err="1" smtClean="0"/>
              <a:t>Lch</a:t>
            </a:r>
            <a:r>
              <a:rPr lang="zh-CN" altLang="zh-CN" sz="2400" dirty="0" smtClean="0"/>
              <a:t>空间分布函数为：</a:t>
            </a:r>
          </a:p>
          <a:p>
            <a:pPr>
              <a:lnSpc>
                <a:spcPct val="150000"/>
              </a:lnSpc>
            </a:pPr>
            <a:r>
              <a:rPr lang="en-US" altLang="zh-CN" sz="2400" i="1" dirty="0" smtClean="0"/>
              <a:t>c*=(27^2cosβ^2+73)/</a:t>
            </a:r>
            <a:r>
              <a:rPr lang="en-US" altLang="zh-CN" sz="2400" i="1" dirty="0" err="1" smtClean="0"/>
              <a:t>cosα</a:t>
            </a:r>
            <a:endParaRPr lang="zh-CN" altLang="zh-CN" sz="2400" dirty="0" smtClean="0"/>
          </a:p>
          <a:p>
            <a:pPr>
              <a:lnSpc>
                <a:spcPct val="150000"/>
              </a:lnSpc>
            </a:pPr>
            <a:r>
              <a:rPr lang="en-US" altLang="zh-CN" sz="2400" i="1" dirty="0" smtClean="0"/>
              <a:t>h*=β</a:t>
            </a:r>
            <a:endParaRPr lang="zh-CN" altLang="zh-CN" sz="2400" dirty="0" smtClean="0"/>
          </a:p>
          <a:p>
            <a:pPr>
              <a:lnSpc>
                <a:spcPct val="150000"/>
              </a:lnSpc>
            </a:pPr>
            <a:r>
              <a:rPr lang="en-US" altLang="zh-CN" sz="2400" i="1" dirty="0" smtClean="0"/>
              <a:t>|L*-73|&lt;=27cosβ</a:t>
            </a:r>
            <a:endParaRPr lang="zh-CN" altLang="zh-CN" sz="2400" dirty="0" smtClean="0"/>
          </a:p>
          <a:p>
            <a:pPr>
              <a:lnSpc>
                <a:spcPct val="150000"/>
              </a:lnSpc>
            </a:pPr>
            <a:r>
              <a:rPr lang="en-US" altLang="zh-CN" sz="2400" i="1" dirty="0" smtClean="0"/>
              <a:t>(0&lt;α&lt;=Π,0&lt;=β&lt;2Π)</a:t>
            </a:r>
            <a:r>
              <a:rPr lang="en-US" altLang="zh-CN" sz="2400" b="1" dirty="0" smtClean="0"/>
              <a:t> </a:t>
            </a:r>
            <a:endParaRPr lang="zh-CN" altLang="zh-CN" sz="2400" dirty="0" smtClean="0"/>
          </a:p>
          <a:p>
            <a:pPr>
              <a:lnSpc>
                <a:spcPct val="150000"/>
              </a:lnSpc>
            </a:pPr>
            <a:endParaRPr lang="zh-CN" altLang="zh-CN" sz="2000" dirty="0" smtClean="0"/>
          </a:p>
          <a:p>
            <a:pPr algn="l">
              <a:lnSpc>
                <a:spcPct val="150000"/>
              </a:lnSpc>
            </a:pPr>
            <a:endPar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7" name="文本框 5">
            <a:extLst>
              <a:ext uri="{FF2B5EF4-FFF2-40B4-BE49-F238E27FC236}">
                <a16:creationId xmlns="" xmlns:a16="http://schemas.microsoft.com/office/drawing/2014/main" id="{0AB541A6-E143-4E54-A678-49A4878E68E7}"/>
              </a:ext>
            </a:extLst>
          </p:cNvPr>
          <p:cNvSpPr txBox="1"/>
          <p:nvPr/>
        </p:nvSpPr>
        <p:spPr>
          <a:xfrm>
            <a:off x="455173" y="126380"/>
            <a:ext cx="902811" cy="662554"/>
          </a:xfrm>
          <a:prstGeom prst="rect">
            <a:avLst/>
          </a:prstGeom>
          <a:noFill/>
        </p:spPr>
        <p:txBody>
          <a:bodyPr wrap="none" rtlCol="0">
            <a:spAutoFit/>
          </a:bodyPr>
          <a:lstStyle/>
          <a:p>
            <a:pPr algn="l">
              <a:lnSpc>
                <a:spcPct val="150000"/>
              </a:lnSpc>
            </a:pP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结论</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6"/>
                                        </p:tgtEl>
                                        <p:attrNameLst>
                                          <p:attrName>style.visibility</p:attrName>
                                        </p:attrNameLst>
                                      </p:cBhvr>
                                      <p:to>
                                        <p:strVal val="visible"/>
                                      </p:to>
                                    </p:set>
                                    <p:anim calcmode="discrete" valueType="clr">
                                      <p:cBhvr override="childStyle">
                                        <p:cTn id="7"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
                                        </p:tgtEl>
                                        <p:attrNameLst>
                                          <p:attrName>fillcolor</p:attrName>
                                        </p:attrNameLst>
                                      </p:cBhvr>
                                      <p:tavLst>
                                        <p:tav tm="0">
                                          <p:val>
                                            <p:clrVal>
                                              <a:schemeClr val="accent2"/>
                                            </p:clrVal>
                                          </p:val>
                                        </p:tav>
                                        <p:tav tm="50000">
                                          <p:val>
                                            <p:clrVal>
                                              <a:schemeClr val="hlink"/>
                                            </p:clrVal>
                                          </p:val>
                                        </p:tav>
                                      </p:tavLst>
                                    </p:anim>
                                    <p:set>
                                      <p:cBhvr>
                                        <p:cTn id="9" dur="80"/>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B6562545-3B39-406D-B45F-DD8B35B7738C}"/>
              </a:ext>
            </a:extLst>
          </p:cNvPr>
          <p:cNvSpPr/>
          <p:nvPr/>
        </p:nvSpPr>
        <p:spPr>
          <a:xfrm>
            <a:off x="544573" y="757298"/>
            <a:ext cx="5343403" cy="534340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13">
            <a:extLst>
              <a:ext uri="{FF2B5EF4-FFF2-40B4-BE49-F238E27FC236}">
                <a16:creationId xmlns="" xmlns:a16="http://schemas.microsoft.com/office/drawing/2014/main" id="{B23DB2A3-7747-4FB5-82E1-32B3471C927B}"/>
              </a:ext>
            </a:extLst>
          </p:cNvPr>
          <p:cNvGrpSpPr/>
          <p:nvPr/>
        </p:nvGrpSpPr>
        <p:grpSpPr>
          <a:xfrm>
            <a:off x="1291510" y="1504235"/>
            <a:ext cx="10900490" cy="3849530"/>
            <a:chOff x="1291510" y="1504235"/>
            <a:chExt cx="10900490" cy="3849530"/>
          </a:xfrm>
        </p:grpSpPr>
        <p:sp>
          <p:nvSpPr>
            <p:cNvPr id="4" name="矩形 3">
              <a:extLst>
                <a:ext uri="{FF2B5EF4-FFF2-40B4-BE49-F238E27FC236}">
                  <a16:creationId xmlns="" xmlns:a16="http://schemas.microsoft.com/office/drawing/2014/main" id="{2C0F271D-85DA-41D5-BB5F-A318F2711993}"/>
                </a:ext>
              </a:extLst>
            </p:cNvPr>
            <p:cNvSpPr/>
            <p:nvPr/>
          </p:nvSpPr>
          <p:spPr>
            <a:xfrm>
              <a:off x="3216275" y="1504235"/>
              <a:ext cx="8975725" cy="3849530"/>
            </a:xfrm>
            <a:prstGeom prst="rect">
              <a:avLst/>
            </a:prstGeom>
            <a:solidFill>
              <a:schemeClr val="bg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椭圆 2">
              <a:extLst>
                <a:ext uri="{FF2B5EF4-FFF2-40B4-BE49-F238E27FC236}">
                  <a16:creationId xmlns="" xmlns:a16="http://schemas.microsoft.com/office/drawing/2014/main" id="{705B2125-3FC5-43D7-9DD9-A7EA5EB466DE}"/>
                </a:ext>
              </a:extLst>
            </p:cNvPr>
            <p:cNvSpPr/>
            <p:nvPr/>
          </p:nvSpPr>
          <p:spPr>
            <a:xfrm>
              <a:off x="1291510" y="1504235"/>
              <a:ext cx="3849530" cy="384953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文本框 4">
            <a:extLst>
              <a:ext uri="{FF2B5EF4-FFF2-40B4-BE49-F238E27FC236}">
                <a16:creationId xmlns="" xmlns:a16="http://schemas.microsoft.com/office/drawing/2014/main" id="{72A44165-722D-4AA6-AB79-EAC02B6C71CA}"/>
              </a:ext>
            </a:extLst>
          </p:cNvPr>
          <p:cNvSpPr txBox="1"/>
          <p:nvPr/>
        </p:nvSpPr>
        <p:spPr>
          <a:xfrm>
            <a:off x="5315987" y="2175926"/>
            <a:ext cx="6389891" cy="1200329"/>
          </a:xfrm>
          <a:prstGeom prst="rect">
            <a:avLst/>
          </a:prstGeom>
          <a:noFill/>
        </p:spPr>
        <p:txBody>
          <a:bodyPr wrap="none" rtlCol="0">
            <a:spAutoFit/>
          </a:bodyPr>
          <a:lstStyle/>
          <a:p>
            <a:pPr>
              <a:lnSpc>
                <a:spcPct val="150000"/>
              </a:lnSpc>
            </a:pPr>
            <a:r>
              <a:rPr lang="zh-CN" altLang="en-US" sz="48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莫兰迪应用</a:t>
            </a:r>
            <a:r>
              <a:rPr lang="en-US" altLang="zh-CN" sz="48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48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服装家装</a:t>
            </a:r>
            <a:endParaRPr lang="zh-CN" altLang="en-US" sz="48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a:extLst>
              <a:ext uri="{FF2B5EF4-FFF2-40B4-BE49-F238E27FC236}">
                <a16:creationId xmlns="" xmlns:a16="http://schemas.microsoft.com/office/drawing/2014/main" id="{29614DEB-9765-4D66-8AC0-9C751AACC9FE}"/>
              </a:ext>
            </a:extLst>
          </p:cNvPr>
          <p:cNvSpPr txBox="1"/>
          <p:nvPr/>
        </p:nvSpPr>
        <p:spPr>
          <a:xfrm>
            <a:off x="5381296" y="3793602"/>
            <a:ext cx="6274888" cy="458908"/>
          </a:xfrm>
          <a:prstGeom prst="rect">
            <a:avLst/>
          </a:prstGeom>
          <a:noFill/>
        </p:spPr>
        <p:txBody>
          <a:bodyPr wrap="square" rtlCol="0">
            <a:spAutoFit/>
          </a:bodyPr>
          <a:lstStyle/>
          <a:p>
            <a:pPr>
              <a:lnSpc>
                <a:spcPct val="150000"/>
              </a:lnSpc>
            </a:pPr>
            <a:r>
              <a:rPr lang="en-US" altLang="zh-CN"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GROUP  3   </a:t>
            </a:r>
            <a:r>
              <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祝恒越</a:t>
            </a:r>
          </a:p>
        </p:txBody>
      </p:sp>
      <p:sp>
        <p:nvSpPr>
          <p:cNvPr id="7" name="文本框 6">
            <a:extLst>
              <a:ext uri="{FF2B5EF4-FFF2-40B4-BE49-F238E27FC236}">
                <a16:creationId xmlns="" xmlns:a16="http://schemas.microsoft.com/office/drawing/2014/main" id="{043748E3-DFA3-4D6E-A898-E49507DCB4FE}"/>
              </a:ext>
            </a:extLst>
          </p:cNvPr>
          <p:cNvSpPr txBox="1"/>
          <p:nvPr/>
        </p:nvSpPr>
        <p:spPr>
          <a:xfrm>
            <a:off x="2302403" y="2055547"/>
            <a:ext cx="2270173" cy="2434193"/>
          </a:xfrm>
          <a:prstGeom prst="rect">
            <a:avLst/>
          </a:prstGeom>
          <a:noFill/>
        </p:spPr>
        <p:txBody>
          <a:bodyPr wrap="none" rtlCol="0">
            <a:spAutoFit/>
          </a:bodyPr>
          <a:lstStyle/>
          <a:p>
            <a:pPr algn="l">
              <a:lnSpc>
                <a:spcPct val="150000"/>
              </a:lnSpc>
            </a:pPr>
            <a:r>
              <a:rPr lang="en-US" altLang="zh-CN" sz="115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1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25">
            <a:extLst>
              <a:ext uri="{FF2B5EF4-FFF2-40B4-BE49-F238E27FC236}">
                <a16:creationId xmlns="" xmlns:a16="http://schemas.microsoft.com/office/drawing/2014/main" id="{06EA8D06-D18E-4619-99EA-EB9FF62BB353}"/>
              </a:ext>
            </a:extLst>
          </p:cNvPr>
          <p:cNvSpPr txBox="1"/>
          <p:nvPr/>
        </p:nvSpPr>
        <p:spPr>
          <a:xfrm>
            <a:off x="5365662" y="3279194"/>
            <a:ext cx="5887065" cy="507831"/>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MORANDI’S APPLICATION IN LIFE</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248257281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 xmlns:a16="http://schemas.microsoft.com/office/drawing/2014/main" id="{3933487C-6F16-4367-9F1A-C62952A8556C}"/>
              </a:ext>
            </a:extLst>
          </p:cNvPr>
          <p:cNvPicPr/>
          <p:nvPr/>
        </p:nvPicPr>
        <p:blipFill rotWithShape="1">
          <a:blip r:embed="rId3" cstate="print">
            <a:extLst>
              <a:ext uri="{28A0092B-C50C-407E-A947-70E740481C1C}">
                <a14:useLocalDpi xmlns="" xmlns:a14="http://schemas.microsoft.com/office/drawing/2010/main" val="0"/>
              </a:ext>
            </a:extLst>
          </a:blip>
          <a:srcRect t="27125" b="28132"/>
          <a:stretch/>
        </p:blipFill>
        <p:spPr>
          <a:xfrm>
            <a:off x="-455175" y="1561090"/>
            <a:ext cx="12761666" cy="3806273"/>
          </a:xfrm>
          <a:prstGeom prst="rect">
            <a:avLst/>
          </a:prstGeom>
        </p:spPr>
      </p:pic>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1620957"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家装运用</a:t>
            </a:r>
          </a:p>
        </p:txBody>
      </p:sp>
      <p:grpSp>
        <p:nvGrpSpPr>
          <p:cNvPr id="8" name="组合 22">
            <a:extLst>
              <a:ext uri="{FF2B5EF4-FFF2-40B4-BE49-F238E27FC236}">
                <a16:creationId xmlns="" xmlns:a16="http://schemas.microsoft.com/office/drawing/2014/main" id="{AD815AC0-5D94-4187-A812-273A908BEAE6}"/>
              </a:ext>
            </a:extLst>
          </p:cNvPr>
          <p:cNvGrpSpPr/>
          <p:nvPr/>
        </p:nvGrpSpPr>
        <p:grpSpPr>
          <a:xfrm>
            <a:off x="3766842" y="1561090"/>
            <a:ext cx="4693644" cy="3789118"/>
            <a:chOff x="3749178" y="1367882"/>
            <a:chExt cx="4693644" cy="3789118"/>
          </a:xfrm>
        </p:grpSpPr>
        <p:sp>
          <p:nvSpPr>
            <p:cNvPr id="24" name="矩形 23">
              <a:extLst>
                <a:ext uri="{FF2B5EF4-FFF2-40B4-BE49-F238E27FC236}">
                  <a16:creationId xmlns="" xmlns:a16="http://schemas.microsoft.com/office/drawing/2014/main" id="{23E7792E-4890-4799-8A00-6E4139782D4B}"/>
                </a:ext>
              </a:extLst>
            </p:cNvPr>
            <p:cNvSpPr/>
            <p:nvPr/>
          </p:nvSpPr>
          <p:spPr>
            <a:xfrm>
              <a:off x="3749178" y="1367882"/>
              <a:ext cx="4693644" cy="3789118"/>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a:extLst>
                <a:ext uri="{FF2B5EF4-FFF2-40B4-BE49-F238E27FC236}">
                  <a16:creationId xmlns="" xmlns:a16="http://schemas.microsoft.com/office/drawing/2014/main" id="{AED2EAC8-8222-4D1A-9DC1-ACA1434057AF}"/>
                </a:ext>
              </a:extLst>
            </p:cNvPr>
            <p:cNvSpPr txBox="1"/>
            <p:nvPr/>
          </p:nvSpPr>
          <p:spPr>
            <a:xfrm>
              <a:off x="4102032" y="1792440"/>
              <a:ext cx="3987936" cy="2957156"/>
            </a:xfrm>
            <a:prstGeom prst="rect">
              <a:avLst/>
            </a:prstGeom>
            <a:noFill/>
          </p:spPr>
          <p:txBody>
            <a:bodyPr wrap="square" rtlCol="0">
              <a:spAutoFit/>
            </a:bodyPr>
            <a:lstStyle/>
            <a:p>
              <a:pPr>
                <a:lnSpc>
                  <a:spcPct val="150000"/>
                </a:lnSpc>
              </a:pPr>
              <a:r>
                <a:rPr lang="zh-CN" altLang="zh-CN" dirty="0">
                  <a:solidFill>
                    <a:schemeClr val="bg1"/>
                  </a:solidFill>
                </a:rPr>
                <a:t>功能分割与选材往往收到客观因素的制约</a:t>
              </a:r>
              <a:r>
                <a:rPr lang="zh-CN" altLang="en-US" dirty="0">
                  <a:solidFill>
                    <a:schemeClr val="bg1"/>
                  </a:solidFill>
                </a:rPr>
                <a:t>，</a:t>
              </a:r>
              <a:r>
                <a:rPr lang="zh-CN" altLang="zh-CN" b="1" dirty="0">
                  <a:solidFill>
                    <a:schemeClr val="bg1"/>
                  </a:solidFill>
                </a:rPr>
                <a:t>色彩的搭配应用成为家装的重难点</a:t>
              </a:r>
              <a:r>
                <a:rPr lang="zh-CN" altLang="en-US" b="1" dirty="0">
                  <a:solidFill>
                    <a:schemeClr val="bg1"/>
                  </a:solidFill>
                </a:rPr>
                <a:t>。</a:t>
              </a:r>
              <a:r>
                <a:rPr lang="zh-CN" altLang="zh-CN" b="1" dirty="0">
                  <a:solidFill>
                    <a:schemeClr val="bg1"/>
                  </a:solidFill>
                </a:rPr>
                <a:t>莫兰迪色因其包容性及“安全性”被广泛应用于家装中。</a:t>
              </a:r>
              <a:endParaRPr lang="en-US" altLang="zh-CN" b="1" dirty="0">
                <a:solidFill>
                  <a:schemeClr val="bg1"/>
                </a:solidFill>
              </a:endParaRPr>
            </a:p>
            <a:p>
              <a:pPr>
                <a:lnSpc>
                  <a:spcPct val="150000"/>
                </a:lnSpc>
              </a:pPr>
              <a:r>
                <a:rPr lang="zh-CN" altLang="zh-CN" dirty="0">
                  <a:solidFill>
                    <a:schemeClr val="bg1"/>
                  </a:solidFill>
                </a:rPr>
                <a:t>如果能将这种色调搭配得当</a:t>
              </a:r>
              <a:r>
                <a:rPr lang="en-US" altLang="zh-CN" dirty="0">
                  <a:solidFill>
                    <a:schemeClr val="bg1"/>
                  </a:solidFill>
                </a:rPr>
                <a:t>, </a:t>
              </a:r>
              <a:r>
                <a:rPr lang="zh-CN" altLang="zh-CN" dirty="0">
                  <a:solidFill>
                    <a:schemeClr val="bg1"/>
                  </a:solidFill>
                </a:rPr>
                <a:t>那么整个空间都会流露出优雅的气息</a:t>
              </a:r>
              <a:r>
                <a:rPr lang="zh-CN" altLang="en-US" dirty="0">
                  <a:solidFill>
                    <a:schemeClr val="bg1"/>
                  </a:solidFill>
                </a:rPr>
                <a:t>，</a:t>
              </a:r>
              <a:r>
                <a:rPr lang="zh-CN" altLang="zh-CN" dirty="0">
                  <a:solidFill>
                    <a:schemeClr val="bg1"/>
                  </a:solidFill>
                </a:rPr>
                <a:t>给人以一种</a:t>
              </a:r>
              <a:r>
                <a:rPr lang="zh-CN" altLang="zh-CN" b="1" dirty="0">
                  <a:solidFill>
                    <a:schemeClr val="bg1"/>
                  </a:solidFill>
                </a:rPr>
                <a:t>和谐感，自然感</a:t>
              </a:r>
              <a:endParaRPr lang="zh-CN" altLang="en-US" sz="2000" dirty="0">
                <a:solidFill>
                  <a:schemeClr val="bg1"/>
                </a:solidFill>
                <a:latin typeface="字魂58号-创中黑" panose="00000500000000000000" pitchFamily="2" charset="-122"/>
                <a:ea typeface="字魂58号-创中黑" panose="00000500000000000000" pitchFamily="2" charset="-122"/>
              </a:endParaRPr>
            </a:p>
          </p:txBody>
        </p:sp>
      </p:grpSp>
      <p:sp>
        <p:nvSpPr>
          <p:cNvPr id="7" name="文本框 6">
            <a:extLst>
              <a:ext uri="{FF2B5EF4-FFF2-40B4-BE49-F238E27FC236}">
                <a16:creationId xmlns="" xmlns:a16="http://schemas.microsoft.com/office/drawing/2014/main" id="{449079A8-AC7D-4E8B-B8A7-9E2004D6F8EF}"/>
              </a:ext>
            </a:extLst>
          </p:cNvPr>
          <p:cNvSpPr txBox="1"/>
          <p:nvPr/>
        </p:nvSpPr>
        <p:spPr>
          <a:xfrm>
            <a:off x="524179" y="5862371"/>
            <a:ext cx="10802957" cy="369332"/>
          </a:xfrm>
          <a:prstGeom prst="rect">
            <a:avLst/>
          </a:prstGeom>
          <a:noFill/>
        </p:spPr>
        <p:txBody>
          <a:bodyPr wrap="none" rtlCol="0">
            <a:spAutoFit/>
          </a:bodyPr>
          <a:lstStyle/>
          <a:p>
            <a:r>
              <a:rPr lang="zh-CN" altLang="zh-CN" dirty="0"/>
              <a:t>当然，与所有类型的装修一样，在设计时必须慎重</a:t>
            </a:r>
            <a:r>
              <a:rPr lang="zh-CN" altLang="zh-CN" b="1" dirty="0"/>
              <a:t>考虑主色调，灰度以及不同颜色之间的大小比例等因素</a:t>
            </a:r>
            <a:endParaRPr lang="zh-CN" altLang="en-US" dirty="0"/>
          </a:p>
        </p:txBody>
      </p:sp>
    </p:spTree>
    <p:extLst>
      <p:ext uri="{BB962C8B-B14F-4D97-AF65-F5344CB8AC3E}">
        <p14:creationId xmlns="" xmlns:p14="http://schemas.microsoft.com/office/powerpoint/2010/main" val="15023388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2698175"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与其余家装比较</a:t>
            </a:r>
          </a:p>
        </p:txBody>
      </p:sp>
      <p:grpSp>
        <p:nvGrpSpPr>
          <p:cNvPr id="10" name="组合 9">
            <a:extLst>
              <a:ext uri="{FF2B5EF4-FFF2-40B4-BE49-F238E27FC236}">
                <a16:creationId xmlns="" xmlns:a16="http://schemas.microsoft.com/office/drawing/2014/main" id="{C4C3E2F0-488A-4CAC-9D5C-B521E30065B4}"/>
              </a:ext>
            </a:extLst>
          </p:cNvPr>
          <p:cNvGrpSpPr/>
          <p:nvPr/>
        </p:nvGrpSpPr>
        <p:grpSpPr>
          <a:xfrm>
            <a:off x="927100" y="1155700"/>
            <a:ext cx="4826000" cy="1625600"/>
            <a:chOff x="1270000" y="1574800"/>
            <a:chExt cx="4826000" cy="1625600"/>
          </a:xfrm>
        </p:grpSpPr>
        <p:sp>
          <p:nvSpPr>
            <p:cNvPr id="7" name="矩形 6">
              <a:extLst>
                <a:ext uri="{FF2B5EF4-FFF2-40B4-BE49-F238E27FC236}">
                  <a16:creationId xmlns="" xmlns:a16="http://schemas.microsoft.com/office/drawing/2014/main" id="{ADF7ECDC-4F51-4F5D-B199-9D30548B2AE7}"/>
                </a:ext>
              </a:extLst>
            </p:cNvPr>
            <p:cNvSpPr/>
            <p:nvPr/>
          </p:nvSpPr>
          <p:spPr>
            <a:xfrm>
              <a:off x="1270000" y="1574800"/>
              <a:ext cx="4826000" cy="1625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a:extLst>
                <a:ext uri="{FF2B5EF4-FFF2-40B4-BE49-F238E27FC236}">
                  <a16:creationId xmlns="" xmlns:a16="http://schemas.microsoft.com/office/drawing/2014/main" id="{55F66E3C-CCA3-4935-A8DB-089425867A2F}"/>
                </a:ext>
              </a:extLst>
            </p:cNvPr>
            <p:cNvSpPr txBox="1"/>
            <p:nvPr/>
          </p:nvSpPr>
          <p:spPr>
            <a:xfrm>
              <a:off x="1522293" y="1574800"/>
              <a:ext cx="1620957" cy="662554"/>
            </a:xfrm>
            <a:prstGeom prst="rect">
              <a:avLst/>
            </a:prstGeom>
            <a:noFill/>
          </p:spPr>
          <p:txBody>
            <a:bodyPr wrap="none" rtlCol="0">
              <a:spAutoFit/>
            </a:bodyPr>
            <a:lstStyle/>
            <a:p>
              <a:pPr algn="l">
                <a:lnSpc>
                  <a:spcPct val="150000"/>
                </a:lnSpc>
              </a:pP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中式装修</a:t>
              </a:r>
            </a:p>
          </p:txBody>
        </p:sp>
        <p:sp>
          <p:nvSpPr>
            <p:cNvPr id="9" name="文本框 8">
              <a:extLst>
                <a:ext uri="{FF2B5EF4-FFF2-40B4-BE49-F238E27FC236}">
                  <a16:creationId xmlns="" xmlns:a16="http://schemas.microsoft.com/office/drawing/2014/main" id="{DCEBC807-947B-401F-96F0-87988B24B2FF}"/>
                </a:ext>
              </a:extLst>
            </p:cNvPr>
            <p:cNvSpPr txBox="1"/>
            <p:nvPr/>
          </p:nvSpPr>
          <p:spPr>
            <a:xfrm>
              <a:off x="1522293" y="2143556"/>
              <a:ext cx="3887907" cy="458908"/>
            </a:xfrm>
            <a:prstGeom prst="rect">
              <a:avLst/>
            </a:prstGeom>
            <a:noFill/>
          </p:spPr>
          <p:txBody>
            <a:bodyPr wrap="square"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以深色系为主，给人以端庄沉重之感</a:t>
              </a:r>
            </a:p>
          </p:txBody>
        </p:sp>
      </p:grpSp>
      <p:grpSp>
        <p:nvGrpSpPr>
          <p:cNvPr id="11" name="组合 10">
            <a:extLst>
              <a:ext uri="{FF2B5EF4-FFF2-40B4-BE49-F238E27FC236}">
                <a16:creationId xmlns="" xmlns:a16="http://schemas.microsoft.com/office/drawing/2014/main" id="{A55B6E81-6B1C-43C4-B720-EF6A0A649936}"/>
              </a:ext>
            </a:extLst>
          </p:cNvPr>
          <p:cNvGrpSpPr/>
          <p:nvPr/>
        </p:nvGrpSpPr>
        <p:grpSpPr>
          <a:xfrm>
            <a:off x="927100" y="3009900"/>
            <a:ext cx="4826000" cy="1625600"/>
            <a:chOff x="1270000" y="1574800"/>
            <a:chExt cx="4826000" cy="1625600"/>
          </a:xfrm>
        </p:grpSpPr>
        <p:sp>
          <p:nvSpPr>
            <p:cNvPr id="12" name="矩形 11">
              <a:extLst>
                <a:ext uri="{FF2B5EF4-FFF2-40B4-BE49-F238E27FC236}">
                  <a16:creationId xmlns="" xmlns:a16="http://schemas.microsoft.com/office/drawing/2014/main" id="{3F12AD03-42D5-4E99-8603-0B1803AD0250}"/>
                </a:ext>
              </a:extLst>
            </p:cNvPr>
            <p:cNvSpPr/>
            <p:nvPr/>
          </p:nvSpPr>
          <p:spPr>
            <a:xfrm>
              <a:off x="1270000" y="1574800"/>
              <a:ext cx="4826000" cy="16256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a:extLst>
                <a:ext uri="{FF2B5EF4-FFF2-40B4-BE49-F238E27FC236}">
                  <a16:creationId xmlns="" xmlns:a16="http://schemas.microsoft.com/office/drawing/2014/main" id="{0748DC88-B2BE-4472-AAAD-97351FC41D38}"/>
                </a:ext>
              </a:extLst>
            </p:cNvPr>
            <p:cNvSpPr txBox="1"/>
            <p:nvPr/>
          </p:nvSpPr>
          <p:spPr>
            <a:xfrm>
              <a:off x="1522293" y="1574800"/>
              <a:ext cx="1620957" cy="662554"/>
            </a:xfrm>
            <a:prstGeom prst="rect">
              <a:avLst/>
            </a:prstGeom>
            <a:noFill/>
          </p:spPr>
          <p:txBody>
            <a:bodyPr wrap="none" rtlCol="0">
              <a:spAutoFit/>
            </a:bodyPr>
            <a:lstStyle/>
            <a:p>
              <a:pPr algn="l">
                <a:lnSpc>
                  <a:spcPct val="150000"/>
                </a:lnSpc>
              </a:pP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欧式装修</a:t>
              </a:r>
            </a:p>
          </p:txBody>
        </p:sp>
        <p:sp>
          <p:nvSpPr>
            <p:cNvPr id="14" name="文本框 13">
              <a:extLst>
                <a:ext uri="{FF2B5EF4-FFF2-40B4-BE49-F238E27FC236}">
                  <a16:creationId xmlns="" xmlns:a16="http://schemas.microsoft.com/office/drawing/2014/main" id="{852EBF31-AB2F-4A7F-BB68-AC3BB65F2B7C}"/>
                </a:ext>
              </a:extLst>
            </p:cNvPr>
            <p:cNvSpPr txBox="1"/>
            <p:nvPr/>
          </p:nvSpPr>
          <p:spPr>
            <a:xfrm>
              <a:off x="1522293" y="2143556"/>
              <a:ext cx="3887907" cy="458908"/>
            </a:xfrm>
            <a:prstGeom prst="rect">
              <a:avLst/>
            </a:prstGeom>
            <a:noFill/>
          </p:spPr>
          <p:txBody>
            <a:bodyPr wrap="square"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以鲜艳的色彩表达出奢华雍容之感</a:t>
              </a:r>
            </a:p>
          </p:txBody>
        </p:sp>
      </p:grpSp>
      <p:cxnSp>
        <p:nvCxnSpPr>
          <p:cNvPr id="61" name="直接连接符 60">
            <a:extLst>
              <a:ext uri="{FF2B5EF4-FFF2-40B4-BE49-F238E27FC236}">
                <a16:creationId xmlns="" xmlns:a16="http://schemas.microsoft.com/office/drawing/2014/main" id="{567E9FA6-E9C1-4C42-B99C-6FC7B997911C}"/>
              </a:ext>
            </a:extLst>
          </p:cNvPr>
          <p:cNvCxnSpPr>
            <a:cxnSpLocks/>
            <a:stCxn id="7" idx="3"/>
          </p:cNvCxnSpPr>
          <p:nvPr/>
        </p:nvCxnSpPr>
        <p:spPr>
          <a:xfrm>
            <a:off x="5753100" y="1968500"/>
            <a:ext cx="2760365" cy="1"/>
          </a:xfrm>
          <a:prstGeom prst="line">
            <a:avLst/>
          </a:prstGeom>
          <a:ln>
            <a:solidFill>
              <a:srgbClr val="995258"/>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 xmlns:a16="http://schemas.microsoft.com/office/drawing/2014/main" id="{106D1FB5-4FCB-44E0-AC65-35ED4A6346EB}"/>
              </a:ext>
            </a:extLst>
          </p:cNvPr>
          <p:cNvCxnSpPr>
            <a:cxnSpLocks/>
            <a:stCxn id="12" idx="3"/>
          </p:cNvCxnSpPr>
          <p:nvPr/>
        </p:nvCxnSpPr>
        <p:spPr>
          <a:xfrm>
            <a:off x="5753100" y="3822700"/>
            <a:ext cx="2760365" cy="0"/>
          </a:xfrm>
          <a:prstGeom prst="line">
            <a:avLst/>
          </a:prstGeom>
          <a:ln>
            <a:solidFill>
              <a:srgbClr val="995258"/>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 xmlns:a16="http://schemas.microsoft.com/office/drawing/2014/main" id="{50BDDEC5-887A-4C48-A6EC-E25D45FFD16E}"/>
              </a:ext>
            </a:extLst>
          </p:cNvPr>
          <p:cNvCxnSpPr>
            <a:cxnSpLocks/>
            <a:stCxn id="16" idx="3"/>
          </p:cNvCxnSpPr>
          <p:nvPr/>
        </p:nvCxnSpPr>
        <p:spPr>
          <a:xfrm>
            <a:off x="5753100" y="5626100"/>
            <a:ext cx="2760365" cy="0"/>
          </a:xfrm>
          <a:prstGeom prst="line">
            <a:avLst/>
          </a:prstGeom>
          <a:ln>
            <a:solidFill>
              <a:srgbClr val="995258"/>
            </a:solidFill>
          </a:ln>
        </p:spPr>
        <p:style>
          <a:lnRef idx="1">
            <a:schemeClr val="accent1"/>
          </a:lnRef>
          <a:fillRef idx="0">
            <a:schemeClr val="accent1"/>
          </a:fillRef>
          <a:effectRef idx="0">
            <a:schemeClr val="accent1"/>
          </a:effectRef>
          <a:fontRef idx="minor">
            <a:schemeClr val="tx1"/>
          </a:fontRef>
        </p:style>
      </p:cxnSp>
      <p:grpSp>
        <p:nvGrpSpPr>
          <p:cNvPr id="19" name="组合 30">
            <a:extLst>
              <a:ext uri="{FF2B5EF4-FFF2-40B4-BE49-F238E27FC236}">
                <a16:creationId xmlns="" xmlns:a16="http://schemas.microsoft.com/office/drawing/2014/main" id="{EB488AA8-EDC4-4254-84FB-7F41DEDF667B}"/>
              </a:ext>
            </a:extLst>
          </p:cNvPr>
          <p:cNvGrpSpPr/>
          <p:nvPr/>
        </p:nvGrpSpPr>
        <p:grpSpPr>
          <a:xfrm>
            <a:off x="936064" y="4926740"/>
            <a:ext cx="4826000" cy="1625600"/>
            <a:chOff x="1270000" y="1574800"/>
            <a:chExt cx="4826000" cy="1625600"/>
          </a:xfrm>
        </p:grpSpPr>
        <p:sp>
          <p:nvSpPr>
            <p:cNvPr id="32" name="矩形 31">
              <a:extLst>
                <a:ext uri="{FF2B5EF4-FFF2-40B4-BE49-F238E27FC236}">
                  <a16:creationId xmlns="" xmlns:a16="http://schemas.microsoft.com/office/drawing/2014/main" id="{9FBA127B-8691-492A-9156-CFD4E29D8189}"/>
                </a:ext>
              </a:extLst>
            </p:cNvPr>
            <p:cNvSpPr/>
            <p:nvPr/>
          </p:nvSpPr>
          <p:spPr>
            <a:xfrm>
              <a:off x="1270000" y="1574800"/>
              <a:ext cx="4826000" cy="1625600"/>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文本框 32">
              <a:extLst>
                <a:ext uri="{FF2B5EF4-FFF2-40B4-BE49-F238E27FC236}">
                  <a16:creationId xmlns="" xmlns:a16="http://schemas.microsoft.com/office/drawing/2014/main" id="{B39C7EE4-0E4D-4F60-B230-B31BBE745D97}"/>
                </a:ext>
              </a:extLst>
            </p:cNvPr>
            <p:cNvSpPr txBox="1"/>
            <p:nvPr/>
          </p:nvSpPr>
          <p:spPr>
            <a:xfrm>
              <a:off x="1522293" y="1574800"/>
              <a:ext cx="1620957"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日系装修</a:t>
              </a:r>
            </a:p>
          </p:txBody>
        </p:sp>
        <p:sp>
          <p:nvSpPr>
            <p:cNvPr id="34" name="文本框 33">
              <a:extLst>
                <a:ext uri="{FF2B5EF4-FFF2-40B4-BE49-F238E27FC236}">
                  <a16:creationId xmlns="" xmlns:a16="http://schemas.microsoft.com/office/drawing/2014/main" id="{C3E3C14F-EFAC-40E7-B7C1-F203101988ED}"/>
                </a:ext>
              </a:extLst>
            </p:cNvPr>
            <p:cNvSpPr txBox="1"/>
            <p:nvPr/>
          </p:nvSpPr>
          <p:spPr>
            <a:xfrm>
              <a:off x="1522293" y="2143556"/>
              <a:ext cx="3887907" cy="458908"/>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浅色调占据较大优势带来的极简冷淡</a:t>
              </a:r>
            </a:p>
          </p:txBody>
        </p:sp>
      </p:grpSp>
      <p:pic>
        <p:nvPicPr>
          <p:cNvPr id="35" name="图片 34">
            <a:extLst>
              <a:ext uri="{FF2B5EF4-FFF2-40B4-BE49-F238E27FC236}">
                <a16:creationId xmlns="" xmlns:a16="http://schemas.microsoft.com/office/drawing/2014/main" id="{C71AF1AB-CEC2-4827-B66D-6F80409BA24A}"/>
              </a:ext>
            </a:extLst>
          </p:cNvPr>
          <p:cNvPicPr/>
          <p:nvPr/>
        </p:nvPicPr>
        <p:blipFill>
          <a:blip r:embed="rId3" cstate="print"/>
          <a:stretch>
            <a:fillRect/>
          </a:stretch>
        </p:blipFill>
        <p:spPr>
          <a:xfrm>
            <a:off x="7778751" y="2866709"/>
            <a:ext cx="2950209" cy="1810381"/>
          </a:xfrm>
          <a:prstGeom prst="rect">
            <a:avLst/>
          </a:prstGeom>
        </p:spPr>
      </p:pic>
      <p:pic>
        <p:nvPicPr>
          <p:cNvPr id="36" name="图片 35">
            <a:extLst>
              <a:ext uri="{FF2B5EF4-FFF2-40B4-BE49-F238E27FC236}">
                <a16:creationId xmlns="" xmlns:a16="http://schemas.microsoft.com/office/drawing/2014/main" id="{02722D08-5512-42AA-8C02-01AB94196403}"/>
              </a:ext>
            </a:extLst>
          </p:cNvPr>
          <p:cNvPicPr/>
          <p:nvPr/>
        </p:nvPicPr>
        <p:blipFill>
          <a:blip r:embed="rId4" cstate="print"/>
          <a:stretch>
            <a:fillRect/>
          </a:stretch>
        </p:blipFill>
        <p:spPr>
          <a:xfrm>
            <a:off x="7764003" y="4633184"/>
            <a:ext cx="2950209" cy="2224816"/>
          </a:xfrm>
          <a:prstGeom prst="rect">
            <a:avLst/>
          </a:prstGeom>
        </p:spPr>
      </p:pic>
      <p:pic>
        <p:nvPicPr>
          <p:cNvPr id="37" name="图片 36">
            <a:extLst>
              <a:ext uri="{FF2B5EF4-FFF2-40B4-BE49-F238E27FC236}">
                <a16:creationId xmlns="" xmlns:a16="http://schemas.microsoft.com/office/drawing/2014/main" id="{2AEF48E1-71CC-45AE-8917-58AA44F27F80}"/>
              </a:ext>
            </a:extLst>
          </p:cNvPr>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786125" y="953497"/>
            <a:ext cx="2950209" cy="1954459"/>
          </a:xfrm>
          <a:prstGeom prst="rect">
            <a:avLst/>
          </a:prstGeom>
          <a:noFill/>
          <a:ln>
            <a:noFill/>
          </a:ln>
        </p:spPr>
      </p:pic>
    </p:spTree>
    <p:extLst>
      <p:ext uri="{BB962C8B-B14F-4D97-AF65-F5344CB8AC3E}">
        <p14:creationId xmlns="" xmlns:p14="http://schemas.microsoft.com/office/powerpoint/2010/main" val="346417726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3775393"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以莫兰迪色为主的装修</a:t>
            </a:r>
          </a:p>
        </p:txBody>
      </p:sp>
      <p:grpSp>
        <p:nvGrpSpPr>
          <p:cNvPr id="7" name="组合 22">
            <a:extLst>
              <a:ext uri="{FF2B5EF4-FFF2-40B4-BE49-F238E27FC236}">
                <a16:creationId xmlns="" xmlns:a16="http://schemas.microsoft.com/office/drawing/2014/main" id="{AD815AC0-5D94-4187-A812-273A908BEAE6}"/>
              </a:ext>
            </a:extLst>
          </p:cNvPr>
          <p:cNvGrpSpPr/>
          <p:nvPr/>
        </p:nvGrpSpPr>
        <p:grpSpPr>
          <a:xfrm>
            <a:off x="658989" y="1764290"/>
            <a:ext cx="4693644" cy="3789118"/>
            <a:chOff x="3749178" y="1367882"/>
            <a:chExt cx="4693644" cy="3789118"/>
          </a:xfrm>
        </p:grpSpPr>
        <p:sp>
          <p:nvSpPr>
            <p:cNvPr id="24" name="矩形 23">
              <a:extLst>
                <a:ext uri="{FF2B5EF4-FFF2-40B4-BE49-F238E27FC236}">
                  <a16:creationId xmlns="" xmlns:a16="http://schemas.microsoft.com/office/drawing/2014/main" id="{23E7792E-4890-4799-8A00-6E4139782D4B}"/>
                </a:ext>
              </a:extLst>
            </p:cNvPr>
            <p:cNvSpPr/>
            <p:nvPr/>
          </p:nvSpPr>
          <p:spPr>
            <a:xfrm>
              <a:off x="3749178" y="1367882"/>
              <a:ext cx="4693644" cy="3789118"/>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a:extLst>
                <a:ext uri="{FF2B5EF4-FFF2-40B4-BE49-F238E27FC236}">
                  <a16:creationId xmlns="" xmlns:a16="http://schemas.microsoft.com/office/drawing/2014/main" id="{AED2EAC8-8222-4D1A-9DC1-ACA1434057AF}"/>
                </a:ext>
              </a:extLst>
            </p:cNvPr>
            <p:cNvSpPr txBox="1"/>
            <p:nvPr/>
          </p:nvSpPr>
          <p:spPr>
            <a:xfrm>
              <a:off x="4172901" y="1601174"/>
              <a:ext cx="3987936" cy="3277116"/>
            </a:xfrm>
            <a:prstGeom prst="rect">
              <a:avLst/>
            </a:prstGeom>
            <a:noFill/>
          </p:spPr>
          <p:txBody>
            <a:bodyPr wrap="square" rtlCol="0">
              <a:spAutoFit/>
            </a:bodyPr>
            <a:lstStyle/>
            <a:p>
              <a:pPr>
                <a:lnSpc>
                  <a:spcPct val="150000"/>
                </a:lnSpc>
              </a:pPr>
              <a:r>
                <a:rPr lang="zh-CN" altLang="zh-CN" sz="2000" dirty="0">
                  <a:solidFill>
                    <a:schemeClr val="bg1"/>
                  </a:solidFill>
                </a:rPr>
                <a:t>整体室内空间</a:t>
              </a:r>
              <a:r>
                <a:rPr lang="en-US" altLang="zh-CN" sz="2000" dirty="0">
                  <a:solidFill>
                    <a:schemeClr val="bg1"/>
                  </a:solidFill>
                </a:rPr>
                <a:t>,</a:t>
              </a:r>
              <a:r>
                <a:rPr lang="zh-CN" altLang="zh-CN" sz="2000" dirty="0">
                  <a:solidFill>
                    <a:schemeClr val="bg1"/>
                  </a:solidFill>
                </a:rPr>
                <a:t>运用莫兰迪色调之间的</a:t>
              </a:r>
              <a:r>
                <a:rPr lang="zh-CN" altLang="zh-CN" sz="2000" b="1" dirty="0">
                  <a:solidFill>
                    <a:schemeClr val="bg1"/>
                  </a:solidFill>
                </a:rPr>
                <a:t>相互调和、相互制约</a:t>
              </a:r>
              <a:r>
                <a:rPr lang="zh-CN" altLang="zh-CN" sz="2000" dirty="0">
                  <a:solidFill>
                    <a:schemeClr val="bg1"/>
                  </a:solidFill>
                </a:rPr>
                <a:t>的使得画面安静祥和</a:t>
              </a:r>
              <a:r>
                <a:rPr lang="en-US" altLang="zh-CN" sz="2000" dirty="0">
                  <a:solidFill>
                    <a:schemeClr val="bg1"/>
                  </a:solidFill>
                </a:rPr>
                <a:t>,</a:t>
              </a:r>
              <a:r>
                <a:rPr lang="zh-CN" altLang="zh-CN" sz="2000" dirty="0">
                  <a:solidFill>
                    <a:schemeClr val="bg1"/>
                  </a:solidFill>
                </a:rPr>
                <a:t>将整个空间的氛围做的十分柔和静谧，与卧室的氛围相称</a:t>
              </a:r>
              <a:r>
                <a:rPr lang="en-US" altLang="zh-CN" sz="2000" dirty="0">
                  <a:solidFill>
                    <a:schemeClr val="bg1"/>
                  </a:solidFill>
                </a:rPr>
                <a:t>,</a:t>
              </a:r>
              <a:r>
                <a:rPr lang="zh-CN" altLang="zh-CN" sz="2000" dirty="0">
                  <a:solidFill>
                    <a:schemeClr val="bg1"/>
                  </a:solidFill>
                </a:rPr>
                <a:t>体现出主人内心对于美好事物的向往</a:t>
              </a:r>
              <a:r>
                <a:rPr lang="en-US" altLang="zh-CN" sz="2000" dirty="0">
                  <a:solidFill>
                    <a:schemeClr val="bg1"/>
                  </a:solidFill>
                </a:rPr>
                <a:t>,</a:t>
              </a:r>
              <a:r>
                <a:rPr lang="zh-CN" altLang="zh-CN" sz="2000" dirty="0">
                  <a:solidFill>
                    <a:schemeClr val="bg1"/>
                  </a:solidFill>
                </a:rPr>
                <a:t>和对未来生活的一种期许</a:t>
              </a:r>
            </a:p>
          </p:txBody>
        </p:sp>
      </p:grpSp>
      <p:pic>
        <p:nvPicPr>
          <p:cNvPr id="13" name="图片 12">
            <a:extLst>
              <a:ext uri="{FF2B5EF4-FFF2-40B4-BE49-F238E27FC236}">
                <a16:creationId xmlns="" xmlns:a16="http://schemas.microsoft.com/office/drawing/2014/main" id="{BDD18905-5C8E-4FB6-BBAB-D0F33FD5D564}"/>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92800" y="0"/>
            <a:ext cx="6299200" cy="6875888"/>
          </a:xfrm>
          <a:prstGeom prst="rect">
            <a:avLst/>
          </a:prstGeom>
          <a:noFill/>
          <a:ln>
            <a:noFill/>
          </a:ln>
        </p:spPr>
      </p:pic>
    </p:spTree>
    <p:extLst>
      <p:ext uri="{BB962C8B-B14F-4D97-AF65-F5344CB8AC3E}">
        <p14:creationId xmlns="" xmlns:p14="http://schemas.microsoft.com/office/powerpoint/2010/main" val="100261157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4134465"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莫兰迪色在服装上的应用</a:t>
            </a:r>
          </a:p>
        </p:txBody>
      </p:sp>
      <p:grpSp>
        <p:nvGrpSpPr>
          <p:cNvPr id="7" name="组合 22">
            <a:extLst>
              <a:ext uri="{FF2B5EF4-FFF2-40B4-BE49-F238E27FC236}">
                <a16:creationId xmlns="" xmlns:a16="http://schemas.microsoft.com/office/drawing/2014/main" id="{AD815AC0-5D94-4187-A812-273A908BEAE6}"/>
              </a:ext>
            </a:extLst>
          </p:cNvPr>
          <p:cNvGrpSpPr/>
          <p:nvPr/>
        </p:nvGrpSpPr>
        <p:grpSpPr>
          <a:xfrm>
            <a:off x="2387515" y="914299"/>
            <a:ext cx="7595510" cy="2119026"/>
            <a:chOff x="4099455" y="1355757"/>
            <a:chExt cx="4693644" cy="3789118"/>
          </a:xfrm>
        </p:grpSpPr>
        <p:sp>
          <p:nvSpPr>
            <p:cNvPr id="24" name="矩形 23">
              <a:extLst>
                <a:ext uri="{FF2B5EF4-FFF2-40B4-BE49-F238E27FC236}">
                  <a16:creationId xmlns="" xmlns:a16="http://schemas.microsoft.com/office/drawing/2014/main" id="{23E7792E-4890-4799-8A00-6E4139782D4B}"/>
                </a:ext>
              </a:extLst>
            </p:cNvPr>
            <p:cNvSpPr/>
            <p:nvPr/>
          </p:nvSpPr>
          <p:spPr>
            <a:xfrm>
              <a:off x="4099455" y="1355757"/>
              <a:ext cx="4693644" cy="3789118"/>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a:extLst>
                <a:ext uri="{FF2B5EF4-FFF2-40B4-BE49-F238E27FC236}">
                  <a16:creationId xmlns="" xmlns:a16="http://schemas.microsoft.com/office/drawing/2014/main" id="{AED2EAC8-8222-4D1A-9DC1-ACA1434057AF}"/>
                </a:ext>
              </a:extLst>
            </p:cNvPr>
            <p:cNvSpPr txBox="1"/>
            <p:nvPr/>
          </p:nvSpPr>
          <p:spPr>
            <a:xfrm>
              <a:off x="4286647" y="1742308"/>
              <a:ext cx="4468966" cy="3136983"/>
            </a:xfrm>
            <a:prstGeom prst="rect">
              <a:avLst/>
            </a:prstGeom>
            <a:noFill/>
          </p:spPr>
          <p:txBody>
            <a:bodyPr wrap="square" rtlCol="0">
              <a:spAutoFit/>
            </a:bodyPr>
            <a:lstStyle/>
            <a:p>
              <a:r>
                <a:rPr lang="zh-CN" altLang="zh-CN" b="1" dirty="0">
                  <a:solidFill>
                    <a:schemeClr val="bg1"/>
                  </a:solidFill>
                </a:rPr>
                <a:t>高级灰（银灰色）、雾霾蓝、藕荷色、淡漠驼、豆沙绿、燕麦色、奶茶色、玫瑰金、玫瑰粉、抹茶绿、灰紫色和砖红色等</a:t>
              </a:r>
              <a:r>
                <a:rPr lang="zh-CN" altLang="zh-CN" dirty="0">
                  <a:solidFill>
                    <a:schemeClr val="bg1"/>
                  </a:solidFill>
                </a:rPr>
                <a:t>莫兰迪色的服饰散发出一种</a:t>
              </a:r>
              <a:r>
                <a:rPr lang="zh-CN" altLang="zh-CN" b="1" dirty="0">
                  <a:solidFill>
                    <a:schemeClr val="bg1"/>
                  </a:solidFill>
                </a:rPr>
                <a:t>理性的内涵，表现出矜持的气质感</a:t>
              </a:r>
              <a:r>
                <a:rPr lang="en-US" altLang="zh-CN" dirty="0">
                  <a:solidFill>
                    <a:schemeClr val="bg1"/>
                  </a:solidFill>
                </a:rPr>
                <a:t>,</a:t>
              </a:r>
              <a:r>
                <a:rPr lang="zh-CN" altLang="zh-CN" dirty="0">
                  <a:solidFill>
                    <a:schemeClr val="bg1"/>
                  </a:solidFill>
                </a:rPr>
                <a:t>原本过于鲜艳或者张扬的色彩在加入灰色的调和后显得更加温和与理性。电视剧《延禧攻略》中的服装就大量使用了莫兰迪色系中的元素，并进一步引爆了莫兰迪色系在服装领域的热度</a:t>
              </a:r>
              <a:r>
                <a:rPr lang="zh-CN" altLang="en-US" dirty="0">
                  <a:solidFill>
                    <a:schemeClr val="bg1"/>
                  </a:solidFill>
                </a:rPr>
                <a:t>，</a:t>
              </a:r>
              <a:r>
                <a:rPr lang="zh-CN" altLang="zh-CN" dirty="0">
                  <a:solidFill>
                    <a:schemeClr val="bg1"/>
                  </a:solidFill>
                </a:rPr>
                <a:t>使之在</a:t>
              </a:r>
              <a:r>
                <a:rPr lang="en-US" altLang="zh-CN" dirty="0">
                  <a:solidFill>
                    <a:schemeClr val="bg1"/>
                  </a:solidFill>
                </a:rPr>
                <a:t>2019</a:t>
              </a:r>
              <a:r>
                <a:rPr lang="zh-CN" altLang="zh-CN" dirty="0">
                  <a:solidFill>
                    <a:schemeClr val="bg1"/>
                  </a:solidFill>
                </a:rPr>
                <a:t>年成为时装圈的头条。</a:t>
              </a:r>
              <a:endParaRPr lang="zh-CN" altLang="zh-CN" sz="2000" dirty="0">
                <a:solidFill>
                  <a:schemeClr val="bg1"/>
                </a:solidFill>
              </a:endParaRPr>
            </a:p>
          </p:txBody>
        </p:sp>
      </p:grpSp>
      <p:grpSp>
        <p:nvGrpSpPr>
          <p:cNvPr id="19" name="组合 18"/>
          <p:cNvGrpSpPr/>
          <p:nvPr/>
        </p:nvGrpSpPr>
        <p:grpSpPr>
          <a:xfrm>
            <a:off x="-108411" y="3137874"/>
            <a:ext cx="12514368" cy="3811040"/>
            <a:chOff x="-108411" y="3137874"/>
            <a:chExt cx="12514368" cy="3811040"/>
          </a:xfrm>
        </p:grpSpPr>
        <p:pic>
          <p:nvPicPr>
            <p:cNvPr id="18" name="图片 17">
              <a:extLst>
                <a:ext uri="{FF2B5EF4-FFF2-40B4-BE49-F238E27FC236}">
                  <a16:creationId xmlns="" xmlns:a16="http://schemas.microsoft.com/office/drawing/2014/main" id="{0D3BE429-4310-49A2-B7E6-0F7F34C4298E}"/>
                </a:ext>
              </a:extLst>
            </p:cNvPr>
            <p:cNvPicPr/>
            <p:nvPr/>
          </p:nvPicPr>
          <p:blipFill rotWithShape="1">
            <a:blip r:embed="rId3" cstate="print"/>
            <a:srcRect t="71303"/>
            <a:stretch/>
          </p:blipFill>
          <p:spPr>
            <a:xfrm>
              <a:off x="-3984" y="5810624"/>
              <a:ext cx="4631857" cy="1138290"/>
            </a:xfrm>
            <a:prstGeom prst="rect">
              <a:avLst/>
            </a:prstGeom>
          </p:spPr>
        </p:pic>
        <p:pic>
          <p:nvPicPr>
            <p:cNvPr id="17" name="图片 16">
              <a:extLst>
                <a:ext uri="{FF2B5EF4-FFF2-40B4-BE49-F238E27FC236}">
                  <a16:creationId xmlns="" xmlns:a16="http://schemas.microsoft.com/office/drawing/2014/main" id="{C8EE7439-D847-47B7-AC31-AF6A5933FE01}"/>
                </a:ext>
              </a:extLst>
            </p:cNvPr>
            <p:cNvPicPr/>
            <p:nvPr/>
          </p:nvPicPr>
          <p:blipFill rotWithShape="1">
            <a:blip r:embed="rId4" cstate="print"/>
            <a:srcRect t="78361"/>
            <a:stretch/>
          </p:blipFill>
          <p:spPr>
            <a:xfrm>
              <a:off x="7993175" y="5911525"/>
              <a:ext cx="4412782" cy="826932"/>
            </a:xfrm>
            <a:prstGeom prst="rect">
              <a:avLst/>
            </a:prstGeom>
          </p:spPr>
        </p:pic>
        <p:pic>
          <p:nvPicPr>
            <p:cNvPr id="11" name="图片 10">
              <a:extLst>
                <a:ext uri="{FF2B5EF4-FFF2-40B4-BE49-F238E27FC236}">
                  <a16:creationId xmlns="" xmlns:a16="http://schemas.microsoft.com/office/drawing/2014/main" id="{EADB638D-0E1A-4D1F-9555-004200C7564E}"/>
                </a:ext>
              </a:extLst>
            </p:cNvPr>
            <p:cNvPicPr/>
            <p:nvPr/>
          </p:nvPicPr>
          <p:blipFill rotWithShape="1">
            <a:blip r:embed="rId3" cstate="print"/>
            <a:srcRect b="30597"/>
            <a:stretch/>
          </p:blipFill>
          <p:spPr>
            <a:xfrm>
              <a:off x="-108411" y="3137874"/>
              <a:ext cx="4631858" cy="2672750"/>
            </a:xfrm>
            <a:prstGeom prst="rect">
              <a:avLst/>
            </a:prstGeom>
          </p:spPr>
        </p:pic>
        <p:pic>
          <p:nvPicPr>
            <p:cNvPr id="12" name="图片 11">
              <a:extLst>
                <a:ext uri="{FF2B5EF4-FFF2-40B4-BE49-F238E27FC236}">
                  <a16:creationId xmlns="" xmlns:a16="http://schemas.microsoft.com/office/drawing/2014/main" id="{64393754-ED5F-45A2-84D8-DAF377DD946C}"/>
                </a:ext>
              </a:extLst>
            </p:cNvPr>
            <p:cNvPicPr/>
            <p:nvPr/>
          </p:nvPicPr>
          <p:blipFill rotWithShape="1">
            <a:blip r:embed="rId5" cstate="print"/>
            <a:srcRect b="33870"/>
            <a:stretch/>
          </p:blipFill>
          <p:spPr>
            <a:xfrm>
              <a:off x="4412782" y="3248935"/>
              <a:ext cx="3787240" cy="2551529"/>
            </a:xfrm>
            <a:prstGeom prst="rect">
              <a:avLst/>
            </a:prstGeom>
          </p:spPr>
        </p:pic>
        <p:pic>
          <p:nvPicPr>
            <p:cNvPr id="14" name="图片 13">
              <a:extLst>
                <a:ext uri="{FF2B5EF4-FFF2-40B4-BE49-F238E27FC236}">
                  <a16:creationId xmlns="" xmlns:a16="http://schemas.microsoft.com/office/drawing/2014/main" id="{57709F58-F96F-4094-A60A-3B8DDE5EC283}"/>
                </a:ext>
              </a:extLst>
            </p:cNvPr>
            <p:cNvPicPr/>
            <p:nvPr/>
          </p:nvPicPr>
          <p:blipFill rotWithShape="1">
            <a:blip r:embed="rId5" cstate="print"/>
            <a:srcRect t="75584"/>
            <a:stretch/>
          </p:blipFill>
          <p:spPr>
            <a:xfrm>
              <a:off x="4412782" y="5800464"/>
              <a:ext cx="3580393" cy="890616"/>
            </a:xfrm>
            <a:prstGeom prst="rect">
              <a:avLst/>
            </a:prstGeom>
          </p:spPr>
        </p:pic>
        <p:pic>
          <p:nvPicPr>
            <p:cNvPr id="16" name="图片 15">
              <a:extLst>
                <a:ext uri="{FF2B5EF4-FFF2-40B4-BE49-F238E27FC236}">
                  <a16:creationId xmlns="" xmlns:a16="http://schemas.microsoft.com/office/drawing/2014/main" id="{1DC2BB1A-B6E7-45CB-AF2E-24DF4B624852}"/>
                </a:ext>
              </a:extLst>
            </p:cNvPr>
            <p:cNvPicPr/>
            <p:nvPr/>
          </p:nvPicPr>
          <p:blipFill rotWithShape="1">
            <a:blip r:embed="rId4" cstate="print"/>
            <a:srcRect b="21628"/>
            <a:stretch/>
          </p:blipFill>
          <p:spPr>
            <a:xfrm>
              <a:off x="8200022" y="3259095"/>
              <a:ext cx="3991978" cy="2551529"/>
            </a:xfrm>
            <a:prstGeom prst="rect">
              <a:avLst/>
            </a:prstGeom>
          </p:spPr>
        </p:pic>
      </p:grpSp>
    </p:spTree>
    <p:extLst>
      <p:ext uri="{BB962C8B-B14F-4D97-AF65-F5344CB8AC3E}">
        <p14:creationId xmlns="" xmlns:p14="http://schemas.microsoft.com/office/powerpoint/2010/main" val="232165509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1000" fill="hold"/>
                                        <p:tgtEl>
                                          <p:spTgt spid="19"/>
                                        </p:tgtEl>
                                        <p:attrNameLst>
                                          <p:attrName>ppt_x</p:attrName>
                                        </p:attrNameLst>
                                      </p:cBhvr>
                                      <p:tavLst>
                                        <p:tav tm="0">
                                          <p:val>
                                            <p:strVal val="#ppt_x-.2"/>
                                          </p:val>
                                        </p:tav>
                                        <p:tav tm="100000">
                                          <p:val>
                                            <p:strVal val="#ppt_x"/>
                                          </p:val>
                                        </p:tav>
                                      </p:tavLst>
                                    </p:anim>
                                    <p:anim calcmode="lin" valueType="num">
                                      <p:cBhvr>
                                        <p:cTn id="13"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4134465"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莫兰迪色在服装上的应用</a:t>
            </a:r>
          </a:p>
        </p:txBody>
      </p:sp>
      <p:sp>
        <p:nvSpPr>
          <p:cNvPr id="26" name="文本框 25">
            <a:extLst>
              <a:ext uri="{FF2B5EF4-FFF2-40B4-BE49-F238E27FC236}">
                <a16:creationId xmlns="" xmlns:a16="http://schemas.microsoft.com/office/drawing/2014/main" id="{AED2EAC8-8222-4D1A-9DC1-ACA1434057AF}"/>
              </a:ext>
            </a:extLst>
          </p:cNvPr>
          <p:cNvSpPr txBox="1"/>
          <p:nvPr/>
        </p:nvSpPr>
        <p:spPr>
          <a:xfrm>
            <a:off x="2690439" y="1130474"/>
            <a:ext cx="7231924" cy="1754326"/>
          </a:xfrm>
          <a:prstGeom prst="rect">
            <a:avLst/>
          </a:prstGeom>
          <a:noFill/>
        </p:spPr>
        <p:txBody>
          <a:bodyPr wrap="square" rtlCol="0">
            <a:spAutoFit/>
          </a:bodyPr>
          <a:lstStyle/>
          <a:p>
            <a:r>
              <a:rPr lang="zh-CN" altLang="zh-CN" b="1" dirty="0">
                <a:solidFill>
                  <a:schemeClr val="bg1"/>
                </a:solidFill>
              </a:rPr>
              <a:t>高级灰（银灰色）、雾霾蓝、藕荷色、淡漠驼、豆沙绿、燕麦色、奶茶色、玫瑰金、玫瑰粉、抹茶绿、灰紫色和砖红色等</a:t>
            </a:r>
            <a:r>
              <a:rPr lang="zh-CN" altLang="zh-CN" dirty="0">
                <a:solidFill>
                  <a:schemeClr val="bg1"/>
                </a:solidFill>
              </a:rPr>
              <a:t>莫兰迪色的服饰散发出一种</a:t>
            </a:r>
            <a:r>
              <a:rPr lang="zh-CN" altLang="zh-CN" b="1" dirty="0">
                <a:solidFill>
                  <a:schemeClr val="bg1"/>
                </a:solidFill>
              </a:rPr>
              <a:t>理性的内涵，表现出矜持的气质感</a:t>
            </a:r>
            <a:r>
              <a:rPr lang="en-US" altLang="zh-CN" dirty="0">
                <a:solidFill>
                  <a:schemeClr val="bg1"/>
                </a:solidFill>
              </a:rPr>
              <a:t>,</a:t>
            </a:r>
            <a:r>
              <a:rPr lang="zh-CN" altLang="zh-CN" dirty="0">
                <a:solidFill>
                  <a:schemeClr val="bg1"/>
                </a:solidFill>
              </a:rPr>
              <a:t>原本过于鲜艳或者张扬的色彩在加入灰色的调和后显得更加温和与理性。电视剧《延禧攻略》中的服装就大量使用了莫兰迪色系中的元素，并进一步引爆了莫兰迪色系在服装领域的热度</a:t>
            </a:r>
            <a:r>
              <a:rPr lang="zh-CN" altLang="en-US" dirty="0">
                <a:solidFill>
                  <a:schemeClr val="bg1"/>
                </a:solidFill>
              </a:rPr>
              <a:t>，</a:t>
            </a:r>
            <a:r>
              <a:rPr lang="zh-CN" altLang="zh-CN" dirty="0">
                <a:solidFill>
                  <a:schemeClr val="bg1"/>
                </a:solidFill>
              </a:rPr>
              <a:t>使之在</a:t>
            </a:r>
            <a:r>
              <a:rPr lang="en-US" altLang="zh-CN" dirty="0">
                <a:solidFill>
                  <a:schemeClr val="bg1"/>
                </a:solidFill>
              </a:rPr>
              <a:t>2019</a:t>
            </a:r>
            <a:r>
              <a:rPr lang="zh-CN" altLang="zh-CN" dirty="0">
                <a:solidFill>
                  <a:schemeClr val="bg1"/>
                </a:solidFill>
              </a:rPr>
              <a:t>年成为时装圈的头条。</a:t>
            </a:r>
            <a:endParaRPr lang="zh-CN" altLang="zh-CN" sz="2000" dirty="0">
              <a:solidFill>
                <a:schemeClr val="bg1"/>
              </a:solidFill>
            </a:endParaRPr>
          </a:p>
        </p:txBody>
      </p:sp>
      <p:sp>
        <p:nvSpPr>
          <p:cNvPr id="7" name="文本框 6">
            <a:extLst>
              <a:ext uri="{FF2B5EF4-FFF2-40B4-BE49-F238E27FC236}">
                <a16:creationId xmlns="" xmlns:a16="http://schemas.microsoft.com/office/drawing/2014/main" id="{76A7BE39-1F53-4886-B03A-56BF4A0E8384}"/>
              </a:ext>
            </a:extLst>
          </p:cNvPr>
          <p:cNvSpPr txBox="1"/>
          <p:nvPr/>
        </p:nvSpPr>
        <p:spPr>
          <a:xfrm>
            <a:off x="4717256" y="6211585"/>
            <a:ext cx="2757486" cy="369332"/>
          </a:xfrm>
          <a:prstGeom prst="rect">
            <a:avLst/>
          </a:prstGeom>
          <a:noFill/>
        </p:spPr>
        <p:txBody>
          <a:bodyPr wrap="none" rtlCol="0">
            <a:spAutoFit/>
          </a:bodyPr>
          <a:lstStyle/>
          <a:p>
            <a:r>
              <a:rPr lang="en-US" altLang="zh-CN" b="1" dirty="0"/>
              <a:t>《</a:t>
            </a:r>
            <a:r>
              <a:rPr lang="zh-CN" altLang="en-US" b="1" dirty="0"/>
              <a:t>延禧宫略</a:t>
            </a:r>
            <a:r>
              <a:rPr lang="en-US" altLang="zh-CN" b="1" dirty="0"/>
              <a:t>》vs </a:t>
            </a:r>
            <a:r>
              <a:rPr lang="zh-CN" altLang="en-US" b="1" dirty="0"/>
              <a:t>时尚潮流</a:t>
            </a:r>
          </a:p>
        </p:txBody>
      </p:sp>
      <p:pic>
        <p:nvPicPr>
          <p:cNvPr id="9" name="图片 8">
            <a:extLst>
              <a:ext uri="{FF2B5EF4-FFF2-40B4-BE49-F238E27FC236}">
                <a16:creationId xmlns="" xmlns:a16="http://schemas.microsoft.com/office/drawing/2014/main" id="{FD8D3823-0652-44D7-8C56-68B5A0B811E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178049" y="1130474"/>
            <a:ext cx="7835900" cy="4440343"/>
          </a:xfrm>
          <a:prstGeom prst="rect">
            <a:avLst/>
          </a:prstGeom>
        </p:spPr>
      </p:pic>
    </p:spTree>
    <p:extLst>
      <p:ext uri="{BB962C8B-B14F-4D97-AF65-F5344CB8AC3E}">
        <p14:creationId xmlns="" xmlns:p14="http://schemas.microsoft.com/office/powerpoint/2010/main" val="242051985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B6562545-3B39-406D-B45F-DD8B35B7738C}"/>
              </a:ext>
            </a:extLst>
          </p:cNvPr>
          <p:cNvSpPr/>
          <p:nvPr/>
        </p:nvSpPr>
        <p:spPr>
          <a:xfrm>
            <a:off x="544573" y="757298"/>
            <a:ext cx="5343403" cy="534340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13">
            <a:extLst>
              <a:ext uri="{FF2B5EF4-FFF2-40B4-BE49-F238E27FC236}">
                <a16:creationId xmlns="" xmlns:a16="http://schemas.microsoft.com/office/drawing/2014/main" id="{B23DB2A3-7747-4FB5-82E1-32B3471C927B}"/>
              </a:ext>
            </a:extLst>
          </p:cNvPr>
          <p:cNvGrpSpPr/>
          <p:nvPr/>
        </p:nvGrpSpPr>
        <p:grpSpPr>
          <a:xfrm>
            <a:off x="1291510" y="1504235"/>
            <a:ext cx="10900490" cy="3849530"/>
            <a:chOff x="1291510" y="1504235"/>
            <a:chExt cx="10900490" cy="3849530"/>
          </a:xfrm>
        </p:grpSpPr>
        <p:sp>
          <p:nvSpPr>
            <p:cNvPr id="4" name="矩形 3">
              <a:extLst>
                <a:ext uri="{FF2B5EF4-FFF2-40B4-BE49-F238E27FC236}">
                  <a16:creationId xmlns="" xmlns:a16="http://schemas.microsoft.com/office/drawing/2014/main" id="{2C0F271D-85DA-41D5-BB5F-A318F2711993}"/>
                </a:ext>
              </a:extLst>
            </p:cNvPr>
            <p:cNvSpPr/>
            <p:nvPr/>
          </p:nvSpPr>
          <p:spPr>
            <a:xfrm>
              <a:off x="3216275" y="1504235"/>
              <a:ext cx="8975725" cy="3849530"/>
            </a:xfrm>
            <a:prstGeom prst="rect">
              <a:avLst/>
            </a:prstGeom>
            <a:solidFill>
              <a:schemeClr val="bg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椭圆 2">
              <a:extLst>
                <a:ext uri="{FF2B5EF4-FFF2-40B4-BE49-F238E27FC236}">
                  <a16:creationId xmlns="" xmlns:a16="http://schemas.microsoft.com/office/drawing/2014/main" id="{705B2125-3FC5-43D7-9DD9-A7EA5EB466DE}"/>
                </a:ext>
              </a:extLst>
            </p:cNvPr>
            <p:cNvSpPr/>
            <p:nvPr/>
          </p:nvSpPr>
          <p:spPr>
            <a:xfrm>
              <a:off x="1291510" y="1504235"/>
              <a:ext cx="3849530" cy="384953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文本框 4">
            <a:extLst>
              <a:ext uri="{FF2B5EF4-FFF2-40B4-BE49-F238E27FC236}">
                <a16:creationId xmlns="" xmlns:a16="http://schemas.microsoft.com/office/drawing/2014/main" id="{72A44165-722D-4AA6-AB79-EAC02B6C71CA}"/>
              </a:ext>
            </a:extLst>
          </p:cNvPr>
          <p:cNvSpPr txBox="1"/>
          <p:nvPr/>
        </p:nvSpPr>
        <p:spPr>
          <a:xfrm>
            <a:off x="5315987" y="2175926"/>
            <a:ext cx="6389891" cy="1200329"/>
          </a:xfrm>
          <a:prstGeom prst="rect">
            <a:avLst/>
          </a:prstGeom>
          <a:noFill/>
        </p:spPr>
        <p:txBody>
          <a:bodyPr wrap="none" rtlCol="0">
            <a:spAutoFit/>
          </a:bodyPr>
          <a:lstStyle/>
          <a:p>
            <a:pPr>
              <a:lnSpc>
                <a:spcPct val="150000"/>
              </a:lnSpc>
            </a:pPr>
            <a:r>
              <a:rPr lang="zh-CN" altLang="en-US" sz="48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莫兰迪应用</a:t>
            </a:r>
            <a:r>
              <a:rPr lang="en-US" altLang="zh-CN" sz="48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48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信息领域</a:t>
            </a:r>
            <a:endParaRPr lang="zh-CN" altLang="en-US" sz="48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a:extLst>
              <a:ext uri="{FF2B5EF4-FFF2-40B4-BE49-F238E27FC236}">
                <a16:creationId xmlns="" xmlns:a16="http://schemas.microsoft.com/office/drawing/2014/main" id="{29614DEB-9765-4D66-8AC0-9C751AACC9FE}"/>
              </a:ext>
            </a:extLst>
          </p:cNvPr>
          <p:cNvSpPr txBox="1"/>
          <p:nvPr/>
        </p:nvSpPr>
        <p:spPr>
          <a:xfrm>
            <a:off x="5435084" y="4008755"/>
            <a:ext cx="6274888" cy="458908"/>
          </a:xfrm>
          <a:prstGeom prst="rect">
            <a:avLst/>
          </a:prstGeom>
          <a:noFill/>
        </p:spPr>
        <p:txBody>
          <a:bodyPr wrap="square" rtlCol="0">
            <a:spAutoFit/>
          </a:bodyPr>
          <a:lstStyle/>
          <a:p>
            <a:pPr>
              <a:lnSpc>
                <a:spcPct val="150000"/>
              </a:lnSpc>
            </a:pPr>
            <a:r>
              <a:rPr lang="en-US" altLang="zh-CN"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GROUP 3   </a:t>
            </a:r>
            <a:r>
              <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罗熙</a:t>
            </a:r>
          </a:p>
        </p:txBody>
      </p:sp>
      <p:sp>
        <p:nvSpPr>
          <p:cNvPr id="7" name="文本框 6">
            <a:extLst>
              <a:ext uri="{FF2B5EF4-FFF2-40B4-BE49-F238E27FC236}">
                <a16:creationId xmlns="" xmlns:a16="http://schemas.microsoft.com/office/drawing/2014/main" id="{043748E3-DFA3-4D6E-A898-E49507DCB4FE}"/>
              </a:ext>
            </a:extLst>
          </p:cNvPr>
          <p:cNvSpPr txBox="1"/>
          <p:nvPr/>
        </p:nvSpPr>
        <p:spPr>
          <a:xfrm>
            <a:off x="2302403" y="2055547"/>
            <a:ext cx="2270173" cy="2434193"/>
          </a:xfrm>
          <a:prstGeom prst="rect">
            <a:avLst/>
          </a:prstGeom>
          <a:noFill/>
        </p:spPr>
        <p:txBody>
          <a:bodyPr wrap="none" rtlCol="0">
            <a:spAutoFit/>
          </a:bodyPr>
          <a:lstStyle/>
          <a:p>
            <a:pPr algn="l">
              <a:lnSpc>
                <a:spcPct val="150000"/>
              </a:lnSpc>
            </a:pPr>
            <a:r>
              <a:rPr lang="en-US" altLang="zh-CN" sz="115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sz="1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9">
            <a:extLst>
              <a:ext uri="{FF2B5EF4-FFF2-40B4-BE49-F238E27FC236}">
                <a16:creationId xmlns="" xmlns:a16="http://schemas.microsoft.com/office/drawing/2014/main" id="{1F74080F-2537-4E32-B1DF-A522A995BB06}"/>
              </a:ext>
            </a:extLst>
          </p:cNvPr>
          <p:cNvSpPr txBox="1"/>
          <p:nvPr/>
        </p:nvSpPr>
        <p:spPr>
          <a:xfrm>
            <a:off x="5448747" y="3133306"/>
            <a:ext cx="3912312" cy="874407"/>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MORANDI’S APPLICATION IN THE ERA</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171028511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1620957"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前言摘要</a:t>
            </a:r>
          </a:p>
        </p:txBody>
      </p:sp>
      <p:grpSp>
        <p:nvGrpSpPr>
          <p:cNvPr id="7" name="组合 22">
            <a:extLst>
              <a:ext uri="{FF2B5EF4-FFF2-40B4-BE49-F238E27FC236}">
                <a16:creationId xmlns="" xmlns:a16="http://schemas.microsoft.com/office/drawing/2014/main" id="{AD815AC0-5D94-4187-A812-273A908BEAE6}"/>
              </a:ext>
            </a:extLst>
          </p:cNvPr>
          <p:cNvGrpSpPr/>
          <p:nvPr/>
        </p:nvGrpSpPr>
        <p:grpSpPr>
          <a:xfrm>
            <a:off x="3766842" y="1561090"/>
            <a:ext cx="4693644" cy="3789118"/>
            <a:chOff x="3749178" y="1367882"/>
            <a:chExt cx="4693644" cy="3789118"/>
          </a:xfrm>
        </p:grpSpPr>
        <p:sp>
          <p:nvSpPr>
            <p:cNvPr id="24" name="矩形 23">
              <a:extLst>
                <a:ext uri="{FF2B5EF4-FFF2-40B4-BE49-F238E27FC236}">
                  <a16:creationId xmlns="" xmlns:a16="http://schemas.microsoft.com/office/drawing/2014/main" id="{23E7792E-4890-4799-8A00-6E4139782D4B}"/>
                </a:ext>
              </a:extLst>
            </p:cNvPr>
            <p:cNvSpPr/>
            <p:nvPr/>
          </p:nvSpPr>
          <p:spPr>
            <a:xfrm>
              <a:off x="3749178" y="1367882"/>
              <a:ext cx="4693644" cy="3789118"/>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a:extLst>
                <a:ext uri="{FF2B5EF4-FFF2-40B4-BE49-F238E27FC236}">
                  <a16:creationId xmlns="" xmlns:a16="http://schemas.microsoft.com/office/drawing/2014/main" id="{AED2EAC8-8222-4D1A-9DC1-ACA1434057AF}"/>
                </a:ext>
              </a:extLst>
            </p:cNvPr>
            <p:cNvSpPr txBox="1"/>
            <p:nvPr/>
          </p:nvSpPr>
          <p:spPr>
            <a:xfrm>
              <a:off x="4147088" y="1737152"/>
              <a:ext cx="3987936" cy="2813847"/>
            </a:xfrm>
            <a:prstGeom prst="rect">
              <a:avLst/>
            </a:prstGeom>
            <a:noFill/>
          </p:spPr>
          <p:txBody>
            <a:bodyPr wrap="square" rtlCol="0">
              <a:spAutoFit/>
            </a:bodyPr>
            <a:lstStyle/>
            <a:p>
              <a:pPr>
                <a:lnSpc>
                  <a:spcPct val="150000"/>
                </a:lnSpc>
              </a:pPr>
              <a:r>
                <a:rPr lang="zh-CN" altLang="en-US" sz="2000" dirty="0" bmk="_Hlk37071239">
                  <a:solidFill>
                    <a:schemeClr val="bg1"/>
                  </a:solidFill>
                  <a:latin typeface="Arial" panose="020B0604020202020204" pitchFamily="34" charset="0"/>
                  <a:cs typeface="Arial" panose="020B0604020202020204" pitchFamily="34" charset="0"/>
                </a:rPr>
                <a:t>随着信息时代的到来，很受人喜欢的莫兰迪色也应用于一些需要的网页主页，给人以舒适的浏览感受。同时手机时代的到来也意味着莫兰迪色将在更多软件中受到更广泛的运用。</a:t>
              </a:r>
              <a:endParaRPr lang="zh-CN" altLang="en-US" sz="2000" dirty="0">
                <a:solidFill>
                  <a:schemeClr val="bg1"/>
                </a:solidFill>
                <a:latin typeface="字魂58号-创中黑" panose="00000500000000000000" pitchFamily="2" charset="-122"/>
                <a:ea typeface="字魂58号-创中黑" panose="00000500000000000000" pitchFamily="2" charset="-122"/>
              </a:endParaRPr>
            </a:p>
          </p:txBody>
        </p:sp>
      </p:grpSp>
      <p:pic>
        <p:nvPicPr>
          <p:cNvPr id="71682" name="Picture 2"/>
          <p:cNvPicPr>
            <a:picLocks noChangeAspect="1" noChangeArrowheads="1"/>
          </p:cNvPicPr>
          <p:nvPr/>
        </p:nvPicPr>
        <p:blipFill>
          <a:blip r:embed="rId3" cstate="print"/>
          <a:srcRect/>
          <a:stretch>
            <a:fillRect/>
          </a:stretch>
        </p:blipFill>
        <p:spPr bwMode="auto">
          <a:xfrm>
            <a:off x="249517" y="1536512"/>
            <a:ext cx="3343541" cy="3743699"/>
          </a:xfrm>
          <a:prstGeom prst="rect">
            <a:avLst/>
          </a:prstGeom>
          <a:noFill/>
          <a:ln w="9525">
            <a:noFill/>
            <a:miter lim="800000"/>
            <a:headEnd/>
            <a:tailEnd/>
          </a:ln>
        </p:spPr>
      </p:pic>
      <p:pic>
        <p:nvPicPr>
          <p:cNvPr id="71683" name="Picture 3"/>
          <p:cNvPicPr>
            <a:picLocks noChangeAspect="1" noChangeArrowheads="1"/>
          </p:cNvPicPr>
          <p:nvPr/>
        </p:nvPicPr>
        <p:blipFill>
          <a:blip r:embed="rId4" cstate="print"/>
          <a:srcRect/>
          <a:stretch>
            <a:fillRect/>
          </a:stretch>
        </p:blipFill>
        <p:spPr bwMode="auto">
          <a:xfrm>
            <a:off x="8683437" y="1577227"/>
            <a:ext cx="3021831" cy="3918137"/>
          </a:xfrm>
          <a:prstGeom prst="rect">
            <a:avLst/>
          </a:prstGeom>
          <a:noFill/>
          <a:ln w="9525">
            <a:noFill/>
            <a:miter lim="800000"/>
            <a:headEnd/>
            <a:tailEnd/>
          </a:ln>
        </p:spPr>
      </p:pic>
    </p:spTree>
    <p:extLst>
      <p:ext uri="{BB962C8B-B14F-4D97-AF65-F5344CB8AC3E}">
        <p14:creationId xmlns="" xmlns:p14="http://schemas.microsoft.com/office/powerpoint/2010/main" val="15023388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B6562545-3B39-406D-B45F-DD8B35B7738C}"/>
              </a:ext>
            </a:extLst>
          </p:cNvPr>
          <p:cNvSpPr/>
          <p:nvPr/>
        </p:nvSpPr>
        <p:spPr>
          <a:xfrm>
            <a:off x="544573" y="757298"/>
            <a:ext cx="5343403" cy="534340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组合 13">
            <a:extLst>
              <a:ext uri="{FF2B5EF4-FFF2-40B4-BE49-F238E27FC236}">
                <a16:creationId xmlns="" xmlns:a16="http://schemas.microsoft.com/office/drawing/2014/main" id="{B23DB2A3-7747-4FB5-82E1-32B3471C927B}"/>
              </a:ext>
            </a:extLst>
          </p:cNvPr>
          <p:cNvGrpSpPr/>
          <p:nvPr/>
        </p:nvGrpSpPr>
        <p:grpSpPr>
          <a:xfrm>
            <a:off x="1291510" y="1504235"/>
            <a:ext cx="10900490" cy="3849530"/>
            <a:chOff x="1291510" y="1504235"/>
            <a:chExt cx="10900490" cy="3849530"/>
          </a:xfrm>
        </p:grpSpPr>
        <p:sp>
          <p:nvSpPr>
            <p:cNvPr id="4" name="矩形 3">
              <a:extLst>
                <a:ext uri="{FF2B5EF4-FFF2-40B4-BE49-F238E27FC236}">
                  <a16:creationId xmlns="" xmlns:a16="http://schemas.microsoft.com/office/drawing/2014/main" id="{2C0F271D-85DA-41D5-BB5F-A318F2711993}"/>
                </a:ext>
              </a:extLst>
            </p:cNvPr>
            <p:cNvSpPr/>
            <p:nvPr/>
          </p:nvSpPr>
          <p:spPr>
            <a:xfrm>
              <a:off x="3216275" y="1504235"/>
              <a:ext cx="8975725" cy="3849530"/>
            </a:xfrm>
            <a:prstGeom prst="rect">
              <a:avLst/>
            </a:prstGeom>
            <a:solidFill>
              <a:schemeClr val="bg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椭圆 2">
              <a:extLst>
                <a:ext uri="{FF2B5EF4-FFF2-40B4-BE49-F238E27FC236}">
                  <a16:creationId xmlns="" xmlns:a16="http://schemas.microsoft.com/office/drawing/2014/main" id="{705B2125-3FC5-43D7-9DD9-A7EA5EB466DE}"/>
                </a:ext>
              </a:extLst>
            </p:cNvPr>
            <p:cNvSpPr/>
            <p:nvPr/>
          </p:nvSpPr>
          <p:spPr>
            <a:xfrm>
              <a:off x="1291510" y="1504235"/>
              <a:ext cx="3849530" cy="384953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文本框 4">
            <a:extLst>
              <a:ext uri="{FF2B5EF4-FFF2-40B4-BE49-F238E27FC236}">
                <a16:creationId xmlns="" xmlns:a16="http://schemas.microsoft.com/office/drawing/2014/main" id="{72A44165-722D-4AA6-AB79-EAC02B6C71CA}"/>
              </a:ext>
            </a:extLst>
          </p:cNvPr>
          <p:cNvSpPr txBox="1"/>
          <p:nvPr/>
        </p:nvSpPr>
        <p:spPr>
          <a:xfrm>
            <a:off x="5315987" y="2175926"/>
            <a:ext cx="6647974" cy="1754326"/>
          </a:xfrm>
          <a:prstGeom prst="rect">
            <a:avLst/>
          </a:prstGeom>
          <a:noFill/>
        </p:spPr>
        <p:txBody>
          <a:bodyPr wrap="none" rtlCol="0">
            <a:spAutoFit/>
          </a:bodyPr>
          <a:lstStyle/>
          <a:p>
            <a:pPr algn="l">
              <a:lnSpc>
                <a:spcPct val="150000"/>
              </a:lnSpc>
            </a:pPr>
            <a:r>
              <a:rPr lang="zh-CN" altLang="en-US" sz="72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莫兰迪心理分析</a:t>
            </a:r>
            <a:endParaRPr lang="zh-CN" altLang="en-US" sz="72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a:extLst>
              <a:ext uri="{FF2B5EF4-FFF2-40B4-BE49-F238E27FC236}">
                <a16:creationId xmlns="" xmlns:a16="http://schemas.microsoft.com/office/drawing/2014/main" id="{29614DEB-9765-4D66-8AC0-9C751AACC9FE}"/>
              </a:ext>
            </a:extLst>
          </p:cNvPr>
          <p:cNvSpPr txBox="1"/>
          <p:nvPr/>
        </p:nvSpPr>
        <p:spPr>
          <a:xfrm>
            <a:off x="5381296" y="3793602"/>
            <a:ext cx="6274888" cy="881139"/>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THE PSYCHOLOGICAL ANALYSIS OF MORANDI</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a:extLst>
              <a:ext uri="{FF2B5EF4-FFF2-40B4-BE49-F238E27FC236}">
                <a16:creationId xmlns="" xmlns:a16="http://schemas.microsoft.com/office/drawing/2014/main" id="{043748E3-DFA3-4D6E-A898-E49507DCB4FE}"/>
              </a:ext>
            </a:extLst>
          </p:cNvPr>
          <p:cNvSpPr txBox="1"/>
          <p:nvPr/>
        </p:nvSpPr>
        <p:spPr>
          <a:xfrm>
            <a:off x="2302403" y="2055547"/>
            <a:ext cx="2270173" cy="2434193"/>
          </a:xfrm>
          <a:prstGeom prst="rect">
            <a:avLst/>
          </a:prstGeom>
          <a:noFill/>
        </p:spPr>
        <p:txBody>
          <a:bodyPr wrap="none" rtlCol="0">
            <a:spAutoFit/>
          </a:bodyPr>
          <a:lstStyle/>
          <a:p>
            <a:pPr algn="l">
              <a:lnSpc>
                <a:spcPct val="150000"/>
              </a:lnSpc>
            </a:pPr>
            <a:r>
              <a:rPr lang="en-US" altLang="zh-CN" sz="115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1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5">
            <a:extLst>
              <a:ext uri="{FF2B5EF4-FFF2-40B4-BE49-F238E27FC236}">
                <a16:creationId xmlns="" xmlns:a16="http://schemas.microsoft.com/office/drawing/2014/main" id="{29614DEB-9765-4D66-8AC0-9C751AACC9FE}"/>
              </a:ext>
            </a:extLst>
          </p:cNvPr>
          <p:cNvSpPr txBox="1"/>
          <p:nvPr/>
        </p:nvSpPr>
        <p:spPr>
          <a:xfrm>
            <a:off x="5363366" y="4699037"/>
            <a:ext cx="6274888" cy="507831"/>
          </a:xfrm>
          <a:prstGeom prst="rect">
            <a:avLst/>
          </a:prstGeom>
          <a:noFill/>
        </p:spPr>
        <p:txBody>
          <a:bodyPr wrap="square" rtlCol="0">
            <a:spAutoFit/>
          </a:bodyPr>
          <a:lstStyle/>
          <a:p>
            <a:pPr>
              <a:lnSpc>
                <a:spcPct val="150000"/>
              </a:lnSpc>
            </a:pPr>
            <a:r>
              <a:rPr lang="en-US" altLang="zh-CN"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Group 3 </a:t>
            </a:r>
            <a:r>
              <a:rPr lang="zh-CN" altLang="en-US"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余欣然</a:t>
            </a:r>
            <a:endPar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199620750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anim calcmode="lin" valueType="num">
                                      <p:cBhvr>
                                        <p:cTn id="34" dur="500" fill="hold"/>
                                        <p:tgtEl>
                                          <p:spTgt spid="9"/>
                                        </p:tgtEl>
                                        <p:attrNameLst>
                                          <p:attrName>ppt_x</p:attrName>
                                        </p:attrNameLst>
                                      </p:cBhvr>
                                      <p:tavLst>
                                        <p:tav tm="0">
                                          <p:val>
                                            <p:strVal val="#ppt_x"/>
                                          </p:val>
                                        </p:tav>
                                        <p:tav tm="100000">
                                          <p:val>
                                            <p:strVal val="#ppt_x"/>
                                          </p:val>
                                        </p:tav>
                                      </p:tavLst>
                                    </p:anim>
                                    <p:anim calcmode="lin" valueType="num">
                                      <p:cBhvr>
                                        <p:cTn id="3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a:extLst>
              <a:ext uri="{FF2B5EF4-FFF2-40B4-BE49-F238E27FC236}">
                <a16:creationId xmlns="" xmlns:a16="http://schemas.microsoft.com/office/drawing/2014/main" id="{D2C50502-D36F-46CA-9904-A73F5A4D8B9C}"/>
              </a:ext>
            </a:extLst>
          </p:cNvPr>
          <p:cNvGrpSpPr/>
          <p:nvPr/>
        </p:nvGrpSpPr>
        <p:grpSpPr>
          <a:xfrm rot="1931541" flipH="1" flipV="1">
            <a:off x="-550733" y="-2023484"/>
            <a:ext cx="2363925" cy="6414915"/>
            <a:chOff x="8111936" y="1929433"/>
            <a:chExt cx="2638992" cy="4928567"/>
          </a:xfrm>
        </p:grpSpPr>
        <p:sp>
          <p:nvSpPr>
            <p:cNvPr id="5" name="矩形 4">
              <a:extLst>
                <a:ext uri="{FF2B5EF4-FFF2-40B4-BE49-F238E27FC236}">
                  <a16:creationId xmlns="" xmlns:a16="http://schemas.microsoft.com/office/drawing/2014/main" id="{47F54FEE-100D-43BC-BE2D-9EB14084A88B}"/>
                </a:ext>
              </a:extLst>
            </p:cNvPr>
            <p:cNvSpPr/>
            <p:nvPr/>
          </p:nvSpPr>
          <p:spPr>
            <a:xfrm>
              <a:off x="8111936" y="1929433"/>
              <a:ext cx="879664" cy="4928567"/>
            </a:xfrm>
            <a:prstGeom prst="rect">
              <a:avLst/>
            </a:prstGeom>
            <a:solidFill>
              <a:srgbClr val="DCD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a:extLst>
                <a:ext uri="{FF2B5EF4-FFF2-40B4-BE49-F238E27FC236}">
                  <a16:creationId xmlns="" xmlns:a16="http://schemas.microsoft.com/office/drawing/2014/main" id="{3A1B9895-D200-47F4-830F-D374AB0A30D0}"/>
                </a:ext>
              </a:extLst>
            </p:cNvPr>
            <p:cNvSpPr/>
            <p:nvPr/>
          </p:nvSpPr>
          <p:spPr>
            <a:xfrm>
              <a:off x="8991600" y="1929433"/>
              <a:ext cx="879664" cy="4928567"/>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 xmlns:a16="http://schemas.microsoft.com/office/drawing/2014/main" id="{37A0B8D3-7682-4312-9AD0-64A1795D664F}"/>
                </a:ext>
              </a:extLst>
            </p:cNvPr>
            <p:cNvSpPr/>
            <p:nvPr/>
          </p:nvSpPr>
          <p:spPr>
            <a:xfrm>
              <a:off x="9871264" y="1929433"/>
              <a:ext cx="879664" cy="4928567"/>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1" name="图片 2">
            <a:extLst>
              <a:ext uri="{FF2B5EF4-FFF2-40B4-BE49-F238E27FC236}">
                <a16:creationId xmlns="" xmlns:a16="http://schemas.microsoft.com/office/drawing/2014/main" id="{BDF3544D-02CB-4E5F-8247-C2A988E94753}"/>
              </a:ext>
            </a:extLst>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b="54983"/>
          <a:stretch/>
        </p:blipFill>
        <p:spPr bwMode="auto">
          <a:xfrm>
            <a:off x="6527194" y="817299"/>
            <a:ext cx="2608260" cy="2091814"/>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图片 3">
            <a:extLst>
              <a:ext uri="{FF2B5EF4-FFF2-40B4-BE49-F238E27FC236}">
                <a16:creationId xmlns="" xmlns:a16="http://schemas.microsoft.com/office/drawing/2014/main" id="{4D6C9F59-D528-44A2-ABB9-64B079047D92}"/>
              </a:ext>
            </a:extLst>
          </p:cNvPr>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b="47329"/>
          <a:stretch/>
        </p:blipFill>
        <p:spPr bwMode="auto">
          <a:xfrm>
            <a:off x="9366191" y="817300"/>
            <a:ext cx="2230452" cy="2086096"/>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文本框 12">
            <a:extLst>
              <a:ext uri="{FF2B5EF4-FFF2-40B4-BE49-F238E27FC236}">
                <a16:creationId xmlns="" xmlns:a16="http://schemas.microsoft.com/office/drawing/2014/main" id="{DDB79931-41D5-4B16-A9E6-6EC43F9261C1}"/>
              </a:ext>
            </a:extLst>
          </p:cNvPr>
          <p:cNvSpPr txBox="1"/>
          <p:nvPr/>
        </p:nvSpPr>
        <p:spPr>
          <a:xfrm>
            <a:off x="7965555" y="3125042"/>
            <a:ext cx="3262745" cy="369332"/>
          </a:xfrm>
          <a:prstGeom prst="rect">
            <a:avLst/>
          </a:prstGeom>
          <a:noFill/>
        </p:spPr>
        <p:txBody>
          <a:bodyPr wrap="square" rtlCol="0">
            <a:spAutoFit/>
          </a:bodyPr>
          <a:lstStyle/>
          <a:p>
            <a:r>
              <a:rPr lang="zh-CN" altLang="en-US" dirty="0"/>
              <a:t>（五彩鲜艳的软件</a:t>
            </a:r>
            <a:r>
              <a:rPr lang="en-US" altLang="zh-CN" dirty="0"/>
              <a:t>logo</a:t>
            </a:r>
            <a:r>
              <a:rPr lang="zh-CN" altLang="en-US" dirty="0"/>
              <a:t>）</a:t>
            </a:r>
          </a:p>
        </p:txBody>
      </p:sp>
      <p:pic>
        <p:nvPicPr>
          <p:cNvPr id="14" name="图片 16">
            <a:extLst>
              <a:ext uri="{FF2B5EF4-FFF2-40B4-BE49-F238E27FC236}">
                <a16:creationId xmlns="" xmlns:a16="http://schemas.microsoft.com/office/drawing/2014/main" id="{2DB88355-322E-4314-B94B-CF717414C7EA}"/>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59879" y="3688429"/>
            <a:ext cx="3114560" cy="2335921"/>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文本框 14">
            <a:extLst>
              <a:ext uri="{FF2B5EF4-FFF2-40B4-BE49-F238E27FC236}">
                <a16:creationId xmlns="" xmlns:a16="http://schemas.microsoft.com/office/drawing/2014/main" id="{33C0F962-3382-4F8E-96C1-EFAA8B8EBFDB}"/>
              </a:ext>
            </a:extLst>
          </p:cNvPr>
          <p:cNvSpPr txBox="1"/>
          <p:nvPr/>
        </p:nvSpPr>
        <p:spPr>
          <a:xfrm>
            <a:off x="8082798" y="6218405"/>
            <a:ext cx="2826328" cy="369332"/>
          </a:xfrm>
          <a:prstGeom prst="rect">
            <a:avLst/>
          </a:prstGeom>
          <a:noFill/>
        </p:spPr>
        <p:txBody>
          <a:bodyPr wrap="square" rtlCol="0">
            <a:spAutoFit/>
          </a:bodyPr>
          <a:lstStyle/>
          <a:p>
            <a:r>
              <a:rPr lang="zh-CN" altLang="en-US" dirty="0"/>
              <a:t>（书本和书页的颜色）</a:t>
            </a:r>
          </a:p>
        </p:txBody>
      </p:sp>
      <p:grpSp>
        <p:nvGrpSpPr>
          <p:cNvPr id="3" name="组合 15">
            <a:extLst>
              <a:ext uri="{FF2B5EF4-FFF2-40B4-BE49-F238E27FC236}">
                <a16:creationId xmlns="" xmlns:a16="http://schemas.microsoft.com/office/drawing/2014/main" id="{235397BA-4E53-46B1-9FA6-69A7554B5633}"/>
              </a:ext>
            </a:extLst>
          </p:cNvPr>
          <p:cNvGrpSpPr/>
          <p:nvPr/>
        </p:nvGrpSpPr>
        <p:grpSpPr>
          <a:xfrm>
            <a:off x="900205" y="645458"/>
            <a:ext cx="4980641" cy="1938618"/>
            <a:chOff x="1270000" y="1574800"/>
            <a:chExt cx="4826000" cy="1625600"/>
          </a:xfrm>
        </p:grpSpPr>
        <p:sp>
          <p:nvSpPr>
            <p:cNvPr id="17" name="矩形 16">
              <a:extLst>
                <a:ext uri="{FF2B5EF4-FFF2-40B4-BE49-F238E27FC236}">
                  <a16:creationId xmlns="" xmlns:a16="http://schemas.microsoft.com/office/drawing/2014/main" id="{E09C9BCD-3908-4CFB-BDB0-846675446AB7}"/>
                </a:ext>
              </a:extLst>
            </p:cNvPr>
            <p:cNvSpPr/>
            <p:nvPr/>
          </p:nvSpPr>
          <p:spPr>
            <a:xfrm>
              <a:off x="1270000" y="1574800"/>
              <a:ext cx="4826000" cy="1625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a:extLst>
                <a:ext uri="{FF2B5EF4-FFF2-40B4-BE49-F238E27FC236}">
                  <a16:creationId xmlns="" xmlns:a16="http://schemas.microsoft.com/office/drawing/2014/main" id="{7DC4B5F8-D1D3-4517-919B-61A2D76B2A41}"/>
                </a:ext>
              </a:extLst>
            </p:cNvPr>
            <p:cNvSpPr txBox="1"/>
            <p:nvPr/>
          </p:nvSpPr>
          <p:spPr>
            <a:xfrm>
              <a:off x="1522293" y="1574800"/>
              <a:ext cx="1620957" cy="662554"/>
            </a:xfrm>
            <a:prstGeom prst="rect">
              <a:avLst/>
            </a:prstGeom>
            <a:noFill/>
          </p:spPr>
          <p:txBody>
            <a:bodyPr wrap="none" rtlCol="0">
              <a:spAutoFit/>
            </a:bodyPr>
            <a:lstStyle/>
            <a:p>
              <a:pPr algn="l">
                <a:lnSpc>
                  <a:spcPct val="150000"/>
                </a:lnSpc>
              </a:pP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找不到？</a:t>
              </a:r>
            </a:p>
          </p:txBody>
        </p:sp>
        <p:sp>
          <p:nvSpPr>
            <p:cNvPr id="19" name="文本框 18">
              <a:extLst>
                <a:ext uri="{FF2B5EF4-FFF2-40B4-BE49-F238E27FC236}">
                  <a16:creationId xmlns="" xmlns:a16="http://schemas.microsoft.com/office/drawing/2014/main" id="{BAC893BE-E4DC-4DA1-9372-F2DAE1A0521B}"/>
                </a:ext>
              </a:extLst>
            </p:cNvPr>
            <p:cNvSpPr txBox="1"/>
            <p:nvPr/>
          </p:nvSpPr>
          <p:spPr>
            <a:xfrm>
              <a:off x="1522293" y="2143556"/>
              <a:ext cx="4315553" cy="1027845"/>
            </a:xfrm>
            <a:prstGeom prst="rect">
              <a:avLst/>
            </a:prstGeom>
            <a:noFill/>
          </p:spPr>
          <p:txBody>
            <a:bodyPr wrap="square" rtlCol="0">
              <a:spAutoFit/>
            </a:bodyPr>
            <a:lstStyle/>
            <a:p>
              <a:pPr>
                <a:lnSpc>
                  <a:spcPct val="150000"/>
                </a:lnSpc>
              </a:pPr>
              <a:r>
                <a:rPr lang="zh-CN" altLang="en-US" sz="1400" b="1" dirty="0">
                  <a:solidFill>
                    <a:schemeClr val="bg1"/>
                  </a:solidFill>
                  <a:latin typeface="Arial" panose="020B0604020202020204" pitchFamily="34" charset="0"/>
                  <a:cs typeface="宋体" panose="02010600030101010101" pitchFamily="2" charset="-122"/>
                </a:rPr>
                <a:t>打开手机和平板，红橙黄绿的</a:t>
              </a:r>
              <a:r>
                <a:rPr lang="en-US" altLang="zh-CN" sz="1400" b="1" dirty="0">
                  <a:solidFill>
                    <a:schemeClr val="bg1"/>
                  </a:solidFill>
                  <a:latin typeface="Arial" panose="020B0604020202020204" pitchFamily="34" charset="0"/>
                  <a:cs typeface="宋体" panose="02010600030101010101" pitchFamily="2" charset="-122"/>
                </a:rPr>
                <a:t>app</a:t>
              </a:r>
              <a:r>
                <a:rPr lang="zh-CN" altLang="en-US" sz="1400" b="1" dirty="0">
                  <a:solidFill>
                    <a:schemeClr val="bg1"/>
                  </a:solidFill>
                  <a:latin typeface="Arial" panose="020B0604020202020204" pitchFamily="34" charset="0"/>
                  <a:cs typeface="宋体" panose="02010600030101010101" pitchFamily="2" charset="-122"/>
                </a:rPr>
                <a:t>图标映入眼帘，逐个点开，也尽是以白色为底，高亮度色为辅的彩色界面。而又要从何处才能找到莫兰迪色呢？</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19">
            <a:extLst>
              <a:ext uri="{FF2B5EF4-FFF2-40B4-BE49-F238E27FC236}">
                <a16:creationId xmlns="" xmlns:a16="http://schemas.microsoft.com/office/drawing/2014/main" id="{6FF05B56-3396-403B-9F68-EB7F431956A4}"/>
              </a:ext>
            </a:extLst>
          </p:cNvPr>
          <p:cNvGrpSpPr/>
          <p:nvPr/>
        </p:nvGrpSpPr>
        <p:grpSpPr>
          <a:xfrm>
            <a:off x="891240" y="2725271"/>
            <a:ext cx="5025465" cy="1730935"/>
            <a:chOff x="1270000" y="1574800"/>
            <a:chExt cx="4826000" cy="1625600"/>
          </a:xfrm>
        </p:grpSpPr>
        <p:sp>
          <p:nvSpPr>
            <p:cNvPr id="21" name="矩形 20">
              <a:extLst>
                <a:ext uri="{FF2B5EF4-FFF2-40B4-BE49-F238E27FC236}">
                  <a16:creationId xmlns="" xmlns:a16="http://schemas.microsoft.com/office/drawing/2014/main" id="{7F0BE2B2-DF70-49B6-965D-18FC816BC029}"/>
                </a:ext>
              </a:extLst>
            </p:cNvPr>
            <p:cNvSpPr/>
            <p:nvPr/>
          </p:nvSpPr>
          <p:spPr>
            <a:xfrm>
              <a:off x="1270000" y="1574800"/>
              <a:ext cx="4826000" cy="16256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a:extLst>
                <a:ext uri="{FF2B5EF4-FFF2-40B4-BE49-F238E27FC236}">
                  <a16:creationId xmlns="" xmlns:a16="http://schemas.microsoft.com/office/drawing/2014/main" id="{C0207843-08C7-4127-B35A-0F42DD82C4B2}"/>
                </a:ext>
              </a:extLst>
            </p:cNvPr>
            <p:cNvSpPr txBox="1"/>
            <p:nvPr/>
          </p:nvSpPr>
          <p:spPr>
            <a:xfrm>
              <a:off x="1522293" y="1574800"/>
              <a:ext cx="1980029" cy="662554"/>
            </a:xfrm>
            <a:prstGeom prst="rect">
              <a:avLst/>
            </a:prstGeom>
            <a:noFill/>
          </p:spPr>
          <p:txBody>
            <a:bodyPr wrap="none" rtlCol="0">
              <a:spAutoFit/>
            </a:bodyPr>
            <a:lstStyle/>
            <a:p>
              <a:pPr algn="l">
                <a:lnSpc>
                  <a:spcPct val="150000"/>
                </a:lnSpc>
              </a:pP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从书籍出发</a:t>
              </a:r>
            </a:p>
          </p:txBody>
        </p:sp>
        <p:sp>
          <p:nvSpPr>
            <p:cNvPr id="23" name="文本框 22">
              <a:extLst>
                <a:ext uri="{FF2B5EF4-FFF2-40B4-BE49-F238E27FC236}">
                  <a16:creationId xmlns="" xmlns:a16="http://schemas.microsoft.com/office/drawing/2014/main" id="{835113F1-C53A-43C9-90E0-90DCD12A18EF}"/>
                </a:ext>
              </a:extLst>
            </p:cNvPr>
            <p:cNvSpPr txBox="1"/>
            <p:nvPr/>
          </p:nvSpPr>
          <p:spPr>
            <a:xfrm>
              <a:off x="1522293" y="2143556"/>
              <a:ext cx="4367094" cy="997212"/>
            </a:xfrm>
            <a:prstGeom prst="rect">
              <a:avLst/>
            </a:prstGeom>
            <a:noFill/>
          </p:spPr>
          <p:txBody>
            <a:bodyPr wrap="square" rtlCol="0">
              <a:spAutoFit/>
            </a:bodyPr>
            <a:lstStyle/>
            <a:p>
              <a:pPr>
                <a:lnSpc>
                  <a:spcPct val="150000"/>
                </a:lnSpc>
              </a:pPr>
              <a:r>
                <a:rPr lang="zh-CN" altLang="en-US" sz="1400" b="1" dirty="0">
                  <a:solidFill>
                    <a:schemeClr val="bg1"/>
                  </a:solidFill>
                  <a:latin typeface="Arial" panose="020B0604020202020204" pitchFamily="34" charset="0"/>
                  <a:cs typeface="宋体" panose="02010600030101010101" pitchFamily="2" charset="-122"/>
                </a:rPr>
                <a:t>书页竟是以此色系为底色，而其他书本的颜色也与此不尽相同，其封面和内页都有着较高灰度，在给人舒适的反光感受之外，也给人以莫兰迪色特有的宁静感。</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 name="组合 27">
            <a:extLst>
              <a:ext uri="{FF2B5EF4-FFF2-40B4-BE49-F238E27FC236}">
                <a16:creationId xmlns="" xmlns:a16="http://schemas.microsoft.com/office/drawing/2014/main" id="{FF2CB919-4B33-4F54-BD53-D6F2F2744D03}"/>
              </a:ext>
            </a:extLst>
          </p:cNvPr>
          <p:cNvGrpSpPr/>
          <p:nvPr/>
        </p:nvGrpSpPr>
        <p:grpSpPr>
          <a:xfrm>
            <a:off x="909169" y="4684693"/>
            <a:ext cx="5034429" cy="1895402"/>
            <a:chOff x="1270000" y="1574800"/>
            <a:chExt cx="4826000" cy="1625600"/>
          </a:xfrm>
        </p:grpSpPr>
        <p:sp>
          <p:nvSpPr>
            <p:cNvPr id="29" name="矩形 28">
              <a:extLst>
                <a:ext uri="{FF2B5EF4-FFF2-40B4-BE49-F238E27FC236}">
                  <a16:creationId xmlns="" xmlns:a16="http://schemas.microsoft.com/office/drawing/2014/main" id="{78B6C38F-E3D9-414E-9377-122C0E5A00ED}"/>
                </a:ext>
              </a:extLst>
            </p:cNvPr>
            <p:cNvSpPr/>
            <p:nvPr/>
          </p:nvSpPr>
          <p:spPr>
            <a:xfrm>
              <a:off x="1270000" y="1574800"/>
              <a:ext cx="4826000" cy="1625600"/>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文本框 29">
              <a:extLst>
                <a:ext uri="{FF2B5EF4-FFF2-40B4-BE49-F238E27FC236}">
                  <a16:creationId xmlns="" xmlns:a16="http://schemas.microsoft.com/office/drawing/2014/main" id="{B5B7D431-291A-4950-BD22-DCED49DD034F}"/>
                </a:ext>
              </a:extLst>
            </p:cNvPr>
            <p:cNvSpPr txBox="1"/>
            <p:nvPr/>
          </p:nvSpPr>
          <p:spPr>
            <a:xfrm>
              <a:off x="1522293" y="1574800"/>
              <a:ext cx="1595309"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相似</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APP</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文本框 30">
              <a:extLst>
                <a:ext uri="{FF2B5EF4-FFF2-40B4-BE49-F238E27FC236}">
                  <a16:creationId xmlns="" xmlns:a16="http://schemas.microsoft.com/office/drawing/2014/main" id="{D779DD71-3AC8-4D65-AE3B-AEFBF9679A72}"/>
                </a:ext>
              </a:extLst>
            </p:cNvPr>
            <p:cNvSpPr txBox="1"/>
            <p:nvPr/>
          </p:nvSpPr>
          <p:spPr>
            <a:xfrm>
              <a:off x="1522294" y="2087786"/>
              <a:ext cx="4272934" cy="1004226"/>
            </a:xfrm>
            <a:prstGeom prst="rect">
              <a:avLst/>
            </a:prstGeom>
            <a:noFill/>
          </p:spPr>
          <p:txBody>
            <a:bodyPr wrap="square" rtlCol="0">
              <a:spAutoFit/>
            </a:bodyPr>
            <a:lstStyle/>
            <a:p>
              <a:pPr lvl="0" eaLnBrk="0" fontAlgn="base" hangingPunct="0">
                <a:lnSpc>
                  <a:spcPct val="150000"/>
                </a:lnSpc>
                <a:spcBef>
                  <a:spcPct val="0"/>
                </a:spcBef>
                <a:spcAft>
                  <a:spcPct val="0"/>
                </a:spcAft>
              </a:pPr>
              <a:r>
                <a:rPr lang="zh-CN" altLang="en-US" sz="1200" b="1" dirty="0">
                  <a:latin typeface="Arial" panose="020B0604020202020204" pitchFamily="34" charset="0"/>
                  <a:cs typeface="宋体" panose="02010600030101010101" pitchFamily="2" charset="-122"/>
                </a:rPr>
                <a:t>找到了网页以豆瓣读书，读书网，微信读书等网页主页为代表的阅读网站，软件由西江月为代表的诗词软件，以番茄</a:t>
              </a:r>
              <a:r>
                <a:rPr lang="en-US" altLang="zh-CN" sz="1200" b="1" dirty="0" err="1">
                  <a:latin typeface="Arial" panose="020B0604020202020204" pitchFamily="34" charset="0"/>
                  <a:cs typeface="宋体" panose="02010600030101010101" pitchFamily="2" charset="-122"/>
                </a:rPr>
                <a:t>todo</a:t>
              </a:r>
              <a:r>
                <a:rPr lang="zh-CN" altLang="en-US" sz="1200" b="1" dirty="0">
                  <a:latin typeface="Arial" panose="020B0604020202020204" pitchFamily="34" charset="0"/>
                  <a:cs typeface="宋体" panose="02010600030101010101" pitchFamily="2" charset="-122"/>
                </a:rPr>
                <a:t>、</a:t>
              </a:r>
              <a:r>
                <a:rPr lang="en-US" altLang="zh-CN" sz="1200" b="1" dirty="0">
                  <a:latin typeface="Arial" panose="020B0604020202020204" pitchFamily="34" charset="0"/>
                  <a:cs typeface="宋体" panose="02010600030101010101" pitchFamily="2" charset="-122"/>
                </a:rPr>
                <a:t>forest</a:t>
              </a:r>
              <a:r>
                <a:rPr lang="zh-CN" altLang="en-US" sz="1200" b="1" dirty="0">
                  <a:latin typeface="Arial" panose="020B0604020202020204" pitchFamily="34" charset="0"/>
                  <a:cs typeface="宋体" panose="02010600030101010101" pitchFamily="2" charset="-122"/>
                </a:rPr>
                <a:t>、</a:t>
              </a:r>
              <a:r>
                <a:rPr lang="en-US" altLang="zh-CN" sz="1200" b="1" dirty="0" err="1">
                  <a:latin typeface="Arial" panose="020B0604020202020204" pitchFamily="34" charset="0"/>
                  <a:cs typeface="宋体" panose="02010600030101010101" pitchFamily="2" charset="-122"/>
                </a:rPr>
                <a:t>sleeptown</a:t>
              </a:r>
              <a:r>
                <a:rPr lang="zh-CN" altLang="en-US" sz="1200" b="1" dirty="0">
                  <a:latin typeface="Arial" panose="020B0604020202020204" pitchFamily="34" charset="0"/>
                  <a:cs typeface="宋体" panose="02010600030101010101" pitchFamily="2" charset="-122"/>
                </a:rPr>
                <a:t>为代表的时间规划软件，以中国国家图书馆为代表的阅读软件中都出现了很大部分的莫兰迪色。</a:t>
              </a:r>
            </a:p>
          </p:txBody>
        </p:sp>
      </p:grpSp>
    </p:spTree>
    <p:extLst>
      <p:ext uri="{BB962C8B-B14F-4D97-AF65-F5344CB8AC3E}">
        <p14:creationId xmlns="" xmlns:p14="http://schemas.microsoft.com/office/powerpoint/2010/main" val="193858304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1620957"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豆瓣读书</a:t>
            </a:r>
          </a:p>
        </p:txBody>
      </p:sp>
      <p:graphicFrame>
        <p:nvGraphicFramePr>
          <p:cNvPr id="11" name="图表 10">
            <a:extLst>
              <a:ext uri="{FF2B5EF4-FFF2-40B4-BE49-F238E27FC236}">
                <a16:creationId xmlns="" xmlns:a16="http://schemas.microsoft.com/office/drawing/2014/main" id="{03BD0C28-B4FD-450B-ABD1-9E8037DE02B6}"/>
              </a:ext>
            </a:extLst>
          </p:cNvPr>
          <p:cNvGraphicFramePr>
            <a:graphicFrameLocks/>
          </p:cNvGraphicFramePr>
          <p:nvPr>
            <p:extLst>
              <p:ext uri="{D42A27DB-BD31-4B8C-83A1-F6EECF244321}">
                <p14:modId xmlns="" xmlns:p14="http://schemas.microsoft.com/office/powerpoint/2010/main" val="2196210900"/>
              </p:ext>
            </p:extLst>
          </p:nvPr>
        </p:nvGraphicFramePr>
        <p:xfrm>
          <a:off x="569664" y="1079797"/>
          <a:ext cx="5186063" cy="3111638"/>
        </p:xfrm>
        <a:graphic>
          <a:graphicData uri="http://schemas.openxmlformats.org/drawingml/2006/chart">
            <c:chart xmlns:c="http://schemas.openxmlformats.org/drawingml/2006/chart" xmlns:r="http://schemas.openxmlformats.org/officeDocument/2006/relationships" r:id="rId3"/>
          </a:graphicData>
        </a:graphic>
      </p:graphicFrame>
      <p:pic>
        <p:nvPicPr>
          <p:cNvPr id="12" name="图片 4">
            <a:extLst>
              <a:ext uri="{FF2B5EF4-FFF2-40B4-BE49-F238E27FC236}">
                <a16:creationId xmlns="" xmlns:a16="http://schemas.microsoft.com/office/drawing/2014/main" id="{49ED3EA4-B6A0-484B-ACFB-7AACF37B2EF2}"/>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84411" y="1092893"/>
            <a:ext cx="5273675" cy="2663825"/>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图片 5">
            <a:extLst>
              <a:ext uri="{FF2B5EF4-FFF2-40B4-BE49-F238E27FC236}">
                <a16:creationId xmlns="" xmlns:a16="http://schemas.microsoft.com/office/drawing/2014/main" id="{F3ACE789-AA9C-4125-AB3F-9A67F79F6A78}"/>
              </a:ext>
            </a:extLst>
          </p:cNvPr>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t="50426"/>
          <a:stretch/>
        </p:blipFill>
        <p:spPr bwMode="auto">
          <a:xfrm>
            <a:off x="5884411" y="3756718"/>
            <a:ext cx="5273675" cy="1019927"/>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文本框 13">
            <a:extLst>
              <a:ext uri="{FF2B5EF4-FFF2-40B4-BE49-F238E27FC236}">
                <a16:creationId xmlns="" xmlns:a16="http://schemas.microsoft.com/office/drawing/2014/main" id="{46DDBB12-570B-4B9B-B740-45F015F291E9}"/>
              </a:ext>
            </a:extLst>
          </p:cNvPr>
          <p:cNvSpPr txBox="1"/>
          <p:nvPr/>
        </p:nvSpPr>
        <p:spPr>
          <a:xfrm>
            <a:off x="6519266" y="5021623"/>
            <a:ext cx="4003964" cy="369332"/>
          </a:xfrm>
          <a:prstGeom prst="rect">
            <a:avLst/>
          </a:prstGeom>
          <a:noFill/>
        </p:spPr>
        <p:txBody>
          <a:bodyPr wrap="square" rtlCol="0">
            <a:spAutoFit/>
          </a:bodyPr>
          <a:lstStyle/>
          <a:p>
            <a:r>
              <a:rPr lang="zh-CN" altLang="en-US" dirty="0"/>
              <a:t>（豆瓣读书网页主页色彩提取结果）</a:t>
            </a:r>
          </a:p>
        </p:txBody>
      </p:sp>
      <p:sp>
        <p:nvSpPr>
          <p:cNvPr id="15" name="Rectangle 11">
            <a:extLst>
              <a:ext uri="{FF2B5EF4-FFF2-40B4-BE49-F238E27FC236}">
                <a16:creationId xmlns="" xmlns:a16="http://schemas.microsoft.com/office/drawing/2014/main" id="{2C13A08C-35AB-48CA-8560-48A075737496}"/>
              </a:ext>
            </a:extLst>
          </p:cNvPr>
          <p:cNvSpPr>
            <a:spLocks noChangeArrowheads="1"/>
          </p:cNvSpPr>
          <p:nvPr/>
        </p:nvSpPr>
        <p:spPr bwMode="auto">
          <a:xfrm rot="10800000" flipV="1">
            <a:off x="931184" y="4274549"/>
            <a:ext cx="4197924" cy="16158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zh-CN" altLang="en-US" dirty="0">
                <a:latin typeface="等线" panose="02010600030101010101" pitchFamily="2" charset="-122"/>
                <a:cs typeface="Times New Roman" panose="02020603050405020304" pitchFamily="18" charset="0"/>
              </a:rPr>
              <a:t>豆瓣读书主页主要以燕麦色为主，点开网页映入眼帘的便是高灰度的颜色，给人舒适的视觉体验。</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66920433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15"/>
                                        </p:tgtEl>
                                        <p:attrNameLst>
                                          <p:attrName>style.visibility</p:attrName>
                                        </p:attrNameLst>
                                      </p:cBhvr>
                                      <p:to>
                                        <p:strVal val="visible"/>
                                      </p:to>
                                    </p:set>
                                    <p:anim calcmode="discrete" valueType="clr">
                                      <p:cBhvr override="childStyle">
                                        <p:cTn id="12"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5"/>
                                        </p:tgtEl>
                                        <p:attrNameLst>
                                          <p:attrName>fillcolor</p:attrName>
                                        </p:attrNameLst>
                                      </p:cBhvr>
                                      <p:tavLst>
                                        <p:tav tm="0">
                                          <p:val>
                                            <p:clrVal>
                                              <a:schemeClr val="accent2"/>
                                            </p:clrVal>
                                          </p:val>
                                        </p:tav>
                                        <p:tav tm="50000">
                                          <p:val>
                                            <p:clrVal>
                                              <a:schemeClr val="hlink"/>
                                            </p:clrVal>
                                          </p:val>
                                        </p:tav>
                                      </p:tavLst>
                                    </p:anim>
                                    <p:set>
                                      <p:cBhvr>
                                        <p:cTn id="14" dur="80"/>
                                        <p:tgtEl>
                                          <p:spTgt spid="15"/>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14"/>
                                        </p:tgtEl>
                                        <p:attrNameLst>
                                          <p:attrName>style.visibility</p:attrName>
                                        </p:attrNameLst>
                                      </p:cBhvr>
                                      <p:to>
                                        <p:strVal val="visible"/>
                                      </p:to>
                                    </p:set>
                                    <p:anim calcmode="discrete" valueType="clr">
                                      <p:cBhvr override="childStyle">
                                        <p:cTn id="27" dur="80"/>
                                        <p:tgtEl>
                                          <p:spTgt spid="14"/>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4"/>
                                        </p:tgtEl>
                                        <p:attrNameLst>
                                          <p:attrName>fillcolor</p:attrName>
                                        </p:attrNameLst>
                                      </p:cBhvr>
                                      <p:tavLst>
                                        <p:tav tm="0">
                                          <p:val>
                                            <p:clrVal>
                                              <a:schemeClr val="accent2"/>
                                            </p:clrVal>
                                          </p:val>
                                        </p:tav>
                                        <p:tav tm="50000">
                                          <p:val>
                                            <p:clrVal>
                                              <a:schemeClr val="hlink"/>
                                            </p:clrVal>
                                          </p:val>
                                        </p:tav>
                                      </p:tavLst>
                                    </p:anim>
                                    <p:set>
                                      <p:cBhvr>
                                        <p:cTn id="29" dur="80"/>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2313454"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时间管理</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APP</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ectangle 11">
            <a:extLst>
              <a:ext uri="{FF2B5EF4-FFF2-40B4-BE49-F238E27FC236}">
                <a16:creationId xmlns="" xmlns:a16="http://schemas.microsoft.com/office/drawing/2014/main" id="{2C13A08C-35AB-48CA-8560-48A075737496}"/>
              </a:ext>
            </a:extLst>
          </p:cNvPr>
          <p:cNvSpPr>
            <a:spLocks noChangeArrowheads="1"/>
          </p:cNvSpPr>
          <p:nvPr/>
        </p:nvSpPr>
        <p:spPr bwMode="auto">
          <a:xfrm rot="10800000" flipV="1">
            <a:off x="837180" y="3858058"/>
            <a:ext cx="4197924" cy="25411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lang="zh-CN" altLang="zh-CN" kern="100" dirty="0">
                <a:latin typeface="等线" panose="02010600030101010101" pitchFamily="2" charset="-122"/>
                <a:cs typeface="Times New Roman" panose="02020603050405020304" pitchFamily="18" charset="0"/>
              </a:rPr>
              <a:t>除和网页中相同的类型的阅读软件拥有莫兰迪色外，手机和平板</a:t>
            </a:r>
            <a:r>
              <a:rPr lang="en-US" altLang="zh-CN" kern="100" dirty="0">
                <a:latin typeface="等线" panose="02010600030101010101" pitchFamily="2" charset="-122"/>
                <a:cs typeface="Times New Roman" panose="02020603050405020304" pitchFamily="18" charset="0"/>
              </a:rPr>
              <a:t>app</a:t>
            </a:r>
            <a:r>
              <a:rPr lang="zh-CN" altLang="zh-CN" kern="100" dirty="0">
                <a:latin typeface="等线" panose="02010600030101010101" pitchFamily="2" charset="-122"/>
                <a:cs typeface="Times New Roman" panose="02020603050405020304" pitchFamily="18" charset="0"/>
              </a:rPr>
              <a:t>中多出了时间管理类型</a:t>
            </a:r>
            <a:r>
              <a:rPr lang="zh-CN" altLang="en-US" kern="100" dirty="0">
                <a:latin typeface="等线" panose="02010600030101010101" pitchFamily="2" charset="-122"/>
                <a:cs typeface="Times New Roman" panose="02020603050405020304" pitchFamily="18" charset="0"/>
              </a:rPr>
              <a:t>。</a:t>
            </a:r>
            <a:r>
              <a:rPr lang="zh-CN" altLang="zh-CN" kern="100" dirty="0">
                <a:latin typeface="等线" panose="02010600030101010101" pitchFamily="2" charset="-122"/>
                <a:cs typeface="Times New Roman" panose="02020603050405020304" pitchFamily="18" charset="0"/>
              </a:rPr>
              <a:t>依旧着重突出一个静字，这种静既可以来自于外部，也可以体现为心性，依然是莫兰迪色平和安宁性质的体现。</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图表 15">
            <a:extLst>
              <a:ext uri="{FF2B5EF4-FFF2-40B4-BE49-F238E27FC236}">
                <a16:creationId xmlns="" xmlns:a16="http://schemas.microsoft.com/office/drawing/2014/main" id="{D408B380-F72A-4484-BB9A-E4C7E5A69409}"/>
              </a:ext>
            </a:extLst>
          </p:cNvPr>
          <p:cNvGraphicFramePr>
            <a:graphicFrameLocks/>
          </p:cNvGraphicFramePr>
          <p:nvPr>
            <p:extLst>
              <p:ext uri="{D42A27DB-BD31-4B8C-83A1-F6EECF244321}">
                <p14:modId xmlns="" xmlns:p14="http://schemas.microsoft.com/office/powerpoint/2010/main" val="1450387484"/>
              </p:ext>
            </p:extLst>
          </p:nvPr>
        </p:nvGraphicFramePr>
        <p:xfrm>
          <a:off x="744145" y="880384"/>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7" name="图片 16">
            <a:extLst>
              <a:ext uri="{FF2B5EF4-FFF2-40B4-BE49-F238E27FC236}">
                <a16:creationId xmlns="" xmlns:a16="http://schemas.microsoft.com/office/drawing/2014/main" id="{542580DF-3673-4B36-A346-889250A48FD3}"/>
              </a:ext>
            </a:extLst>
          </p:cNvPr>
          <p:cNvPicPr/>
          <p:nvPr/>
        </p:nvPicPr>
        <p:blipFill>
          <a:blip r:embed="rId4" cstate="print">
            <a:extLst>
              <a:ext uri="{28A0092B-C50C-407E-A947-70E740481C1C}">
                <a14:useLocalDpi xmlns="" xmlns:a14="http://schemas.microsoft.com/office/drawing/2010/main" val="0"/>
              </a:ext>
            </a:extLst>
          </a:blip>
          <a:stretch>
            <a:fillRect/>
          </a:stretch>
        </p:blipFill>
        <p:spPr>
          <a:xfrm>
            <a:off x="5316145" y="880384"/>
            <a:ext cx="6352997" cy="3272872"/>
          </a:xfrm>
          <a:prstGeom prst="rect">
            <a:avLst/>
          </a:prstGeom>
        </p:spPr>
      </p:pic>
      <p:pic>
        <p:nvPicPr>
          <p:cNvPr id="18" name="图片 17">
            <a:extLst>
              <a:ext uri="{FF2B5EF4-FFF2-40B4-BE49-F238E27FC236}">
                <a16:creationId xmlns="" xmlns:a16="http://schemas.microsoft.com/office/drawing/2014/main" id="{CAFAF680-216A-46CB-B89B-D54DE8E9AE57}"/>
              </a:ext>
            </a:extLst>
          </p:cNvPr>
          <p:cNvPicPr/>
          <p:nvPr/>
        </p:nvPicPr>
        <p:blipFill rotWithShape="1">
          <a:blip r:embed="rId5" cstate="print">
            <a:extLst>
              <a:ext uri="{28A0092B-C50C-407E-A947-70E740481C1C}">
                <a14:useLocalDpi xmlns="" xmlns:a14="http://schemas.microsoft.com/office/drawing/2010/main" val="0"/>
              </a:ext>
            </a:extLst>
          </a:blip>
          <a:srcRect t="47401"/>
          <a:stretch/>
        </p:blipFill>
        <p:spPr>
          <a:xfrm>
            <a:off x="5316145" y="4153256"/>
            <a:ext cx="6352998" cy="1229880"/>
          </a:xfrm>
          <a:prstGeom prst="rect">
            <a:avLst/>
          </a:prstGeom>
        </p:spPr>
      </p:pic>
      <p:sp>
        <p:nvSpPr>
          <p:cNvPr id="19" name="文本框 18">
            <a:extLst>
              <a:ext uri="{FF2B5EF4-FFF2-40B4-BE49-F238E27FC236}">
                <a16:creationId xmlns="" xmlns:a16="http://schemas.microsoft.com/office/drawing/2014/main" id="{D9D1E9EA-EF66-43B2-B943-AD74652CACDD}"/>
              </a:ext>
            </a:extLst>
          </p:cNvPr>
          <p:cNvSpPr txBox="1"/>
          <p:nvPr/>
        </p:nvSpPr>
        <p:spPr>
          <a:xfrm>
            <a:off x="6096000" y="5682628"/>
            <a:ext cx="5432612" cy="923330"/>
          </a:xfrm>
          <a:prstGeom prst="rect">
            <a:avLst/>
          </a:prstGeom>
          <a:noFill/>
        </p:spPr>
        <p:txBody>
          <a:bodyPr wrap="square" rtlCol="0">
            <a:spAutoFit/>
          </a:bodyPr>
          <a:lstStyle/>
          <a:p>
            <a:pPr>
              <a:lnSpc>
                <a:spcPct val="150000"/>
              </a:lnSpc>
            </a:pPr>
            <a:r>
              <a:rPr lang="zh-CN" altLang="en-US" dirty="0"/>
              <a:t>（图中从左至右依次为中国国家图书馆，</a:t>
            </a:r>
            <a:r>
              <a:rPr lang="en-US" altLang="zh-CN" dirty="0"/>
              <a:t>sleeptown</a:t>
            </a:r>
            <a:r>
              <a:rPr lang="zh-CN" altLang="en-US" dirty="0"/>
              <a:t>，番茄</a:t>
            </a:r>
            <a:r>
              <a:rPr lang="en-US" altLang="zh-CN" dirty="0"/>
              <a:t>todo</a:t>
            </a:r>
            <a:r>
              <a:rPr lang="zh-CN" altLang="en-US" dirty="0"/>
              <a:t>，西江月</a:t>
            </a:r>
            <a:r>
              <a:rPr lang="en-US" altLang="zh-CN" dirty="0"/>
              <a:t>app</a:t>
            </a:r>
            <a:r>
              <a:rPr lang="zh-CN" altLang="en-US" dirty="0"/>
              <a:t>界面或</a:t>
            </a:r>
            <a:r>
              <a:rPr lang="en-US" altLang="zh-CN" dirty="0"/>
              <a:t>logo</a:t>
            </a:r>
            <a:r>
              <a:rPr lang="zh-CN" altLang="en-US" dirty="0"/>
              <a:t>）</a:t>
            </a:r>
          </a:p>
        </p:txBody>
      </p:sp>
    </p:spTree>
    <p:extLst>
      <p:ext uri="{BB962C8B-B14F-4D97-AF65-F5344CB8AC3E}">
        <p14:creationId xmlns="" xmlns:p14="http://schemas.microsoft.com/office/powerpoint/2010/main" val="121101357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ppt_x</p:attrName>
                                        </p:attrNameLst>
                                      </p:cBhvr>
                                      <p:tavLst>
                                        <p:tav tm="0">
                                          <p:val>
                                            <p:strVal val="#ppt_x-.2"/>
                                          </p:val>
                                        </p:tav>
                                        <p:tav tm="100000">
                                          <p:val>
                                            <p:strVal val="#ppt_x"/>
                                          </p:val>
                                        </p:tav>
                                      </p:tavLst>
                                    </p:anim>
                                    <p:anim calcmode="lin" valueType="num">
                                      <p:cBhvr>
                                        <p:cTn id="13"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ppt_x</p:attrName>
                                        </p:attrNameLst>
                                      </p:cBhvr>
                                      <p:tavLst>
                                        <p:tav tm="0">
                                          <p:val>
                                            <p:strVal val="#ppt_x-.2"/>
                                          </p:val>
                                        </p:tav>
                                        <p:tav tm="100000">
                                          <p:val>
                                            <p:strVal val="#ppt_x"/>
                                          </p:val>
                                        </p:tav>
                                      </p:tavLst>
                                    </p:anim>
                                    <p:anim calcmode="lin" valueType="num">
                                      <p:cBhvr>
                                        <p:cTn id="28"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2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16" grpId="0">
        <p:bldAsOne/>
      </p:bldGraphic>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902811"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总结</a:t>
            </a:r>
          </a:p>
        </p:txBody>
      </p:sp>
      <p:sp>
        <p:nvSpPr>
          <p:cNvPr id="12" name="内容占位符 2">
            <a:extLst>
              <a:ext uri="{FF2B5EF4-FFF2-40B4-BE49-F238E27FC236}">
                <a16:creationId xmlns="" xmlns:a16="http://schemas.microsoft.com/office/drawing/2014/main" id="{60649D36-C484-4C18-958B-1ADDC161D2AB}"/>
              </a:ext>
            </a:extLst>
          </p:cNvPr>
          <p:cNvSpPr txBox="1">
            <a:spLocks/>
          </p:cNvSpPr>
          <p:nvPr/>
        </p:nvSpPr>
        <p:spPr>
          <a:xfrm>
            <a:off x="328067" y="1135357"/>
            <a:ext cx="5615534" cy="486203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t>莫兰迪一生至死不婚，将自己奉献给了艺术，把瓶子融入素描关系之中，以简洁的方式营造了最和谐的氛围，使自己的作品呈现出一种纯净高雅、清新美妙、令人感到亲近的氛围。那娴熟的笔触和精妙绝伦的色彩完美诠释了他眼中那些事物的简约美、朴质美、单纯美。而莫兰迪色以静著称的冥想特质也注定和中国出色的静态艺术有着神契。因此莫兰迪色在人们追求安静和宁和的网页和软件中被广泛应用，给人以氛围式的舒适体验，高灰度在有助于保护视力的同时让人身心愉悦，戒除焦躁，追求单纯的美好文字、古典文化和专注与休息。在这个告诉运转的时代，在处于信息时代的人们已经无法离开网页和软件客户端的情况下，以莫兰迪色为主要颜色的页面设计更能受到人们的喜欢。而我们，也正需要停下来感受一下这宁静的美好。</a:t>
            </a:r>
          </a:p>
          <a:p>
            <a:pPr>
              <a:lnSpc>
                <a:spcPct val="150000"/>
              </a:lnSpc>
            </a:pPr>
            <a:endParaRPr lang="zh-CN" altLang="en-US" sz="1800" dirty="0"/>
          </a:p>
        </p:txBody>
      </p:sp>
      <p:sp>
        <p:nvSpPr>
          <p:cNvPr id="13" name="矩形 12">
            <a:extLst>
              <a:ext uri="{FF2B5EF4-FFF2-40B4-BE49-F238E27FC236}">
                <a16:creationId xmlns="" xmlns:a16="http://schemas.microsoft.com/office/drawing/2014/main" id="{27BB50A4-F1AE-4A70-A75C-ED89E7D0F99B}"/>
              </a:ext>
            </a:extLst>
          </p:cNvPr>
          <p:cNvSpPr/>
          <p:nvPr/>
        </p:nvSpPr>
        <p:spPr>
          <a:xfrm>
            <a:off x="6096000" y="4048129"/>
            <a:ext cx="6096000" cy="1843903"/>
          </a:xfrm>
          <a:prstGeom prst="rect">
            <a:avLst/>
          </a:prstGeom>
        </p:spPr>
        <p:txBody>
          <a:bodyPr>
            <a:spAutoFit/>
          </a:bodyPr>
          <a:lstStyle/>
          <a:p>
            <a:pPr algn="just">
              <a:lnSpc>
                <a:spcPct val="150000"/>
              </a:lnSpc>
              <a:spcAft>
                <a:spcPts val="0"/>
              </a:spcAft>
            </a:pPr>
            <a:r>
              <a:rPr lang="zh-CN" altLang="zh-CN" sz="1100" kern="100" dirty="0">
                <a:latin typeface="等线" panose="02010600030101010101" pitchFamily="2" charset="-122"/>
                <a:cs typeface="Times New Roman" panose="02020603050405020304" pitchFamily="18" charset="0"/>
              </a:rPr>
              <a:t>参考文献：</a:t>
            </a:r>
          </a:p>
          <a:p>
            <a:pPr marL="342900" lvl="0" indent="-342900" algn="just">
              <a:lnSpc>
                <a:spcPct val="150000"/>
              </a:lnSpc>
              <a:spcAft>
                <a:spcPts val="0"/>
              </a:spcAft>
              <a:buFont typeface="+mj-lt"/>
              <a:buAutoNum type="arabicPeriod"/>
            </a:pPr>
            <a:r>
              <a:rPr lang="zh-CN" altLang="zh-CN" sz="1100" kern="100" dirty="0">
                <a:latin typeface="等线" panose="02010600030101010101" pitchFamily="2" charset="-122"/>
                <a:cs typeface="Times New Roman" panose="02020603050405020304" pitchFamily="18" charset="0"/>
              </a:rPr>
              <a:t>李方明</a:t>
            </a:r>
            <a:r>
              <a:rPr lang="en-US" altLang="zh-CN" sz="1100" kern="100" dirty="0">
                <a:latin typeface="等线" panose="02010600030101010101" pitchFamily="2" charset="-122"/>
                <a:cs typeface="Times New Roman" panose="02020603050405020304" pitchFamily="18" charset="0"/>
              </a:rPr>
              <a:t>.</a:t>
            </a:r>
            <a:r>
              <a:rPr lang="zh-CN" altLang="zh-CN" sz="1100" kern="100" dirty="0">
                <a:latin typeface="等线" panose="02010600030101010101" pitchFamily="2" charset="-122"/>
                <a:cs typeface="Times New Roman" panose="02020603050405020304" pitchFamily="18" charset="0"/>
              </a:rPr>
              <a:t>西方的</a:t>
            </a:r>
            <a:r>
              <a:rPr lang="en-US" altLang="zh-CN" sz="1100" kern="100" dirty="0">
                <a:latin typeface="等线" panose="02010600030101010101" pitchFamily="2" charset="-122"/>
                <a:cs typeface="Times New Roman" panose="02020603050405020304" pitchFamily="18" charset="0"/>
              </a:rPr>
              <a:t>”</a:t>
            </a:r>
            <a:r>
              <a:rPr lang="zh-CN" altLang="zh-CN" sz="1100" kern="100" dirty="0">
                <a:latin typeface="等线" panose="02010600030101010101" pitchFamily="2" charset="-122"/>
                <a:cs typeface="Times New Roman" panose="02020603050405020304" pitchFamily="18" charset="0"/>
              </a:rPr>
              <a:t>逸品“画家——莫兰迪</a:t>
            </a:r>
            <a:r>
              <a:rPr lang="en-US" altLang="zh-CN" sz="1100" kern="100" dirty="0">
                <a:latin typeface="等线" panose="02010600030101010101" pitchFamily="2" charset="-122"/>
                <a:cs typeface="Times New Roman" panose="02020603050405020304" pitchFamily="18" charset="0"/>
              </a:rPr>
              <a:t>.</a:t>
            </a:r>
            <a:r>
              <a:rPr lang="zh-CN" altLang="zh-CN" sz="1100" kern="100" dirty="0">
                <a:latin typeface="等线" panose="02010600030101010101" pitchFamily="2" charset="-122"/>
                <a:cs typeface="Times New Roman" panose="02020603050405020304" pitchFamily="18" charset="0"/>
              </a:rPr>
              <a:t>安徽教育学院学报，</a:t>
            </a:r>
            <a:r>
              <a:rPr lang="en-US" altLang="zh-CN" sz="1100" kern="100" dirty="0">
                <a:latin typeface="等线" panose="02010600030101010101" pitchFamily="2" charset="-122"/>
                <a:cs typeface="Times New Roman" panose="02020603050405020304" pitchFamily="18" charset="0"/>
              </a:rPr>
              <a:t>2002.</a:t>
            </a:r>
            <a:endParaRPr lang="zh-CN" altLang="zh-CN" sz="1100" kern="100" dirty="0">
              <a:latin typeface="等线"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sz="1100" kern="100" dirty="0">
                <a:latin typeface="等线" panose="02010600030101010101" pitchFamily="2" charset="-122"/>
                <a:cs typeface="Times New Roman" panose="02020603050405020304" pitchFamily="18" charset="0"/>
              </a:rPr>
              <a:t>刘华</a:t>
            </a:r>
            <a:r>
              <a:rPr lang="en-US" altLang="zh-CN" sz="1100" kern="100" dirty="0">
                <a:latin typeface="等线" panose="02010600030101010101" pitchFamily="2" charset="-122"/>
                <a:cs typeface="Times New Roman" panose="02020603050405020304" pitchFamily="18" charset="0"/>
              </a:rPr>
              <a:t>.</a:t>
            </a:r>
            <a:r>
              <a:rPr lang="zh-CN" altLang="zh-CN" sz="1100" kern="100" dirty="0">
                <a:latin typeface="等线" panose="02010600030101010101" pitchFamily="2" charset="-122"/>
                <a:cs typeface="Times New Roman" panose="02020603050405020304" pitchFamily="18" charset="0"/>
              </a:rPr>
              <a:t>莫兰迪绘画与中国艺术精神</a:t>
            </a:r>
            <a:r>
              <a:rPr lang="en-US" altLang="zh-CN" sz="1100" kern="100" dirty="0">
                <a:latin typeface="等线" panose="02010600030101010101" pitchFamily="2" charset="-122"/>
                <a:cs typeface="Times New Roman" panose="02020603050405020304" pitchFamily="18" charset="0"/>
              </a:rPr>
              <a:t>.</a:t>
            </a:r>
            <a:endParaRPr lang="zh-CN" altLang="zh-CN" sz="1100" kern="100" dirty="0">
              <a:latin typeface="等线"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100" kern="100" dirty="0">
                <a:latin typeface="等线" panose="02010600030101010101" pitchFamily="2" charset="-122"/>
                <a:cs typeface="Times New Roman" panose="02020603050405020304" pitchFamily="18" charset="0"/>
              </a:rPr>
              <a:t>Paul Coldwell.</a:t>
            </a:r>
            <a:r>
              <a:rPr lang="en-US" altLang="zh-CN" sz="1100" b="1" dirty="0">
                <a:solidFill>
                  <a:srgbClr val="000000"/>
                </a:solidFill>
                <a:latin typeface="等线" panose="02010600030101010101" pitchFamily="2" charset="-122"/>
                <a:cs typeface="Times New Roman" panose="02020603050405020304" pitchFamily="18" charset="0"/>
              </a:rPr>
              <a:t> </a:t>
            </a:r>
            <a:r>
              <a:rPr lang="en-US" altLang="zh-CN" sz="1100" b="1" kern="100" dirty="0">
                <a:latin typeface="等线" panose="02010600030101010101" pitchFamily="2" charset="-122"/>
                <a:cs typeface="Times New Roman" panose="02020603050405020304" pitchFamily="18" charset="0"/>
              </a:rPr>
              <a:t>Giorgio </a:t>
            </a:r>
            <a:r>
              <a:rPr lang="en-US" altLang="zh-CN" sz="1100" b="1" kern="100" dirty="0" err="1">
                <a:latin typeface="等线" panose="02010600030101010101" pitchFamily="2" charset="-122"/>
                <a:cs typeface="Times New Roman" panose="02020603050405020304" pitchFamily="18" charset="0"/>
              </a:rPr>
              <a:t>Morandi</a:t>
            </a:r>
            <a:r>
              <a:rPr lang="en-US" altLang="zh-CN" sz="1100" b="1" kern="100" dirty="0">
                <a:latin typeface="等线" panose="02010600030101010101" pitchFamily="2" charset="-122"/>
                <a:cs typeface="Times New Roman" panose="02020603050405020304" pitchFamily="18" charset="0"/>
              </a:rPr>
              <a:t>: Epiphany in a Bottle </a:t>
            </a:r>
            <a:r>
              <a:rPr lang="en-US" altLang="zh-CN" sz="1100" b="1" u="sng" kern="100" dirty="0">
                <a:latin typeface="等线" panose="02010600030101010101" pitchFamily="2" charset="-122"/>
                <a:cs typeface="Times New Roman" panose="02020603050405020304" pitchFamily="18" charset="0"/>
              </a:rPr>
              <a:t>Art in Print Review</a:t>
            </a:r>
            <a:endParaRPr lang="zh-CN" altLang="zh-CN" sz="1100" kern="100" dirty="0">
              <a:latin typeface="等线"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en-US" altLang="zh-CN" sz="1100" kern="100" dirty="0">
                <a:latin typeface="等线" panose="02010600030101010101" pitchFamily="2" charset="-122"/>
                <a:cs typeface="Times New Roman" panose="02020603050405020304" pitchFamily="18" charset="0"/>
              </a:rPr>
              <a:t>Paul Coldwell.</a:t>
            </a:r>
            <a:r>
              <a:rPr lang="en-US" altLang="zh-CN" sz="1100" b="1" dirty="0">
                <a:solidFill>
                  <a:srgbClr val="000000"/>
                </a:solidFill>
                <a:latin typeface="等线" panose="02010600030101010101" pitchFamily="2" charset="-122"/>
                <a:cs typeface="Times New Roman" panose="02020603050405020304" pitchFamily="18" charset="0"/>
              </a:rPr>
              <a:t> </a:t>
            </a:r>
            <a:r>
              <a:rPr lang="en-US" altLang="zh-CN" sz="1100" b="1" kern="100" dirty="0">
                <a:latin typeface="等线" panose="02010600030101010101" pitchFamily="2" charset="-122"/>
                <a:cs typeface="Times New Roman" panose="02020603050405020304" pitchFamily="18" charset="0"/>
              </a:rPr>
              <a:t>Giorgio </a:t>
            </a:r>
            <a:r>
              <a:rPr lang="en-US" altLang="zh-CN" sz="1100" b="1" kern="100" dirty="0" err="1">
                <a:latin typeface="等线" panose="02010600030101010101" pitchFamily="2" charset="-122"/>
                <a:cs typeface="Times New Roman" panose="02020603050405020304" pitchFamily="18" charset="0"/>
              </a:rPr>
              <a:t>Morandi</a:t>
            </a:r>
            <a:r>
              <a:rPr lang="en-US" altLang="zh-CN" sz="1100" b="1" kern="100" dirty="0">
                <a:latin typeface="等线" panose="02010600030101010101" pitchFamily="2" charset="-122"/>
                <a:cs typeface="Times New Roman" panose="02020603050405020304" pitchFamily="18" charset="0"/>
              </a:rPr>
              <a:t>: Lines of Poetry</a:t>
            </a:r>
            <a:r>
              <a:rPr lang="en-US" altLang="zh-CN" sz="1100" kern="100" dirty="0">
                <a:latin typeface="等线" panose="02010600030101010101" pitchFamily="2" charset="-122"/>
                <a:cs typeface="Times New Roman" panose="02020603050405020304" pitchFamily="18" charset="0"/>
              </a:rPr>
              <a:t> </a:t>
            </a:r>
            <a:r>
              <a:rPr lang="en-US" altLang="zh-CN" sz="1100" u="sng" kern="100" dirty="0">
                <a:latin typeface="等线" panose="02010600030101010101" pitchFamily="2" charset="-122"/>
                <a:cs typeface="Times New Roman" panose="02020603050405020304" pitchFamily="18" charset="0"/>
              </a:rPr>
              <a:t>Art in Print Review</a:t>
            </a:r>
            <a:endParaRPr lang="zh-CN" altLang="zh-CN" sz="1100" kern="100" dirty="0">
              <a:latin typeface="等线"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sz="1100" kern="100" dirty="0">
                <a:latin typeface="等线" panose="02010600030101010101" pitchFamily="2" charset="-122"/>
                <a:cs typeface="Times New Roman" panose="02020603050405020304" pitchFamily="18" charset="0"/>
              </a:rPr>
              <a:t>田华，陈敏娜，王朋娇</a:t>
            </a:r>
            <a:r>
              <a:rPr lang="en-US" altLang="zh-CN" sz="1100" kern="100" dirty="0">
                <a:latin typeface="等线" panose="02010600030101010101" pitchFamily="2" charset="-122"/>
                <a:cs typeface="Times New Roman" panose="02020603050405020304" pitchFamily="18" charset="0"/>
              </a:rPr>
              <a:t>.</a:t>
            </a:r>
            <a:r>
              <a:rPr lang="zh-CN" altLang="zh-CN" sz="1100" kern="100" dirty="0">
                <a:latin typeface="等线" panose="02010600030101010101" pitchFamily="2" charset="-122"/>
                <a:cs typeface="Times New Roman" panose="02020603050405020304" pitchFamily="18" charset="0"/>
              </a:rPr>
              <a:t>莫兰迪色系在网页设计中的应用分析，中国多媒体与网络教学学报</a:t>
            </a:r>
          </a:p>
          <a:p>
            <a:pPr marL="342900" lvl="0" indent="-342900" algn="just">
              <a:lnSpc>
                <a:spcPct val="150000"/>
              </a:lnSpc>
              <a:spcAft>
                <a:spcPts val="0"/>
              </a:spcAft>
              <a:buFont typeface="+mj-lt"/>
              <a:buAutoNum type="arabicPeriod"/>
            </a:pPr>
            <a:r>
              <a:rPr lang="en-US" altLang="zh-CN" sz="1100" kern="100" dirty="0">
                <a:latin typeface="等线" panose="02010600030101010101" pitchFamily="2" charset="-122"/>
                <a:cs typeface="Times New Roman" panose="02020603050405020304" pitchFamily="18" charset="0"/>
              </a:rPr>
              <a:t>CYRUS </a:t>
            </a:r>
            <a:r>
              <a:rPr lang="en-US" altLang="zh-CN" sz="1100" kern="100" dirty="0" err="1">
                <a:latin typeface="等线" panose="02010600030101010101" pitchFamily="2" charset="-122"/>
                <a:cs typeface="Times New Roman" panose="02020603050405020304" pitchFamily="18" charset="0"/>
              </a:rPr>
              <a:t>CASSELLS.The</a:t>
            </a:r>
            <a:r>
              <a:rPr lang="en-US" altLang="zh-CN" sz="1100" kern="100" dirty="0">
                <a:latin typeface="等线" panose="02010600030101010101" pitchFamily="2" charset="-122"/>
                <a:cs typeface="Times New Roman" panose="02020603050405020304" pitchFamily="18" charset="0"/>
              </a:rPr>
              <a:t> White Road of Giorgio </a:t>
            </a:r>
            <a:r>
              <a:rPr lang="en-US" altLang="zh-CN" sz="1100" kern="100" dirty="0" err="1">
                <a:latin typeface="等线" panose="02010600030101010101" pitchFamily="2" charset="-122"/>
                <a:cs typeface="Times New Roman" panose="02020603050405020304" pitchFamily="18" charset="0"/>
              </a:rPr>
              <a:t>Morandi</a:t>
            </a:r>
            <a:r>
              <a:rPr lang="en-US" altLang="zh-CN" sz="1100" kern="100" dirty="0">
                <a:latin typeface="等线" panose="02010600030101010101" pitchFamily="2" charset="-122"/>
                <a:cs typeface="Times New Roman" panose="02020603050405020304" pitchFamily="18" charset="0"/>
              </a:rPr>
              <a:t>: (1941) </a:t>
            </a:r>
            <a:endParaRPr lang="zh-CN" altLang="zh-CN" sz="1100" kern="100" dirty="0">
              <a:latin typeface="等线" panose="02010600030101010101" pitchFamily="2" charset="-122"/>
              <a:cs typeface="Times New Roman" panose="02020603050405020304" pitchFamily="18" charset="0"/>
            </a:endParaRPr>
          </a:p>
        </p:txBody>
      </p:sp>
      <p:grpSp>
        <p:nvGrpSpPr>
          <p:cNvPr id="15" name="组合 14"/>
          <p:cNvGrpSpPr/>
          <p:nvPr/>
        </p:nvGrpSpPr>
        <p:grpSpPr>
          <a:xfrm>
            <a:off x="6273275" y="1569608"/>
            <a:ext cx="4938900" cy="2225233"/>
            <a:chOff x="6273275" y="1569608"/>
            <a:chExt cx="4938900" cy="2225233"/>
          </a:xfrm>
        </p:grpSpPr>
        <p:pic>
          <p:nvPicPr>
            <p:cNvPr id="14" name="图片 13">
              <a:extLst>
                <a:ext uri="{FF2B5EF4-FFF2-40B4-BE49-F238E27FC236}">
                  <a16:creationId xmlns="" xmlns:a16="http://schemas.microsoft.com/office/drawing/2014/main" id="{5D022B56-0EF0-437E-8C51-6D70131ED388}"/>
                </a:ext>
              </a:extLst>
            </p:cNvPr>
            <p:cNvPicPr>
              <a:picLocks noChangeAspect="1"/>
            </p:cNvPicPr>
            <p:nvPr/>
          </p:nvPicPr>
          <p:blipFill>
            <a:blip r:embed="rId3" cstate="print"/>
            <a:stretch>
              <a:fillRect/>
            </a:stretch>
          </p:blipFill>
          <p:spPr>
            <a:xfrm>
              <a:off x="6273275" y="1569608"/>
              <a:ext cx="1249788" cy="2225233"/>
            </a:xfrm>
            <a:prstGeom prst="rect">
              <a:avLst/>
            </a:prstGeom>
          </p:spPr>
        </p:pic>
        <p:pic>
          <p:nvPicPr>
            <p:cNvPr id="20" name="图片 19">
              <a:extLst>
                <a:ext uri="{FF2B5EF4-FFF2-40B4-BE49-F238E27FC236}">
                  <a16:creationId xmlns="" xmlns:a16="http://schemas.microsoft.com/office/drawing/2014/main" id="{569628C8-F13C-49A7-83C5-D92CE414C7BF}"/>
                </a:ext>
              </a:extLst>
            </p:cNvPr>
            <p:cNvPicPr>
              <a:picLocks noChangeAspect="1"/>
            </p:cNvPicPr>
            <p:nvPr/>
          </p:nvPicPr>
          <p:blipFill>
            <a:blip r:embed="rId4" cstate="print"/>
            <a:stretch>
              <a:fillRect/>
            </a:stretch>
          </p:blipFill>
          <p:spPr>
            <a:xfrm>
              <a:off x="7523063" y="1573041"/>
              <a:ext cx="1249788" cy="2219136"/>
            </a:xfrm>
            <a:prstGeom prst="rect">
              <a:avLst/>
            </a:prstGeom>
          </p:spPr>
        </p:pic>
        <p:pic>
          <p:nvPicPr>
            <p:cNvPr id="21" name="图片 20">
              <a:extLst>
                <a:ext uri="{FF2B5EF4-FFF2-40B4-BE49-F238E27FC236}">
                  <a16:creationId xmlns="" xmlns:a16="http://schemas.microsoft.com/office/drawing/2014/main" id="{62F5B533-BC21-4B3A-9A3F-3EA4384A46CB}"/>
                </a:ext>
              </a:extLst>
            </p:cNvPr>
            <p:cNvPicPr>
              <a:picLocks noChangeAspect="1"/>
            </p:cNvPicPr>
            <p:nvPr/>
          </p:nvPicPr>
          <p:blipFill>
            <a:blip r:embed="rId5" cstate="print"/>
            <a:stretch>
              <a:fillRect/>
            </a:stretch>
          </p:blipFill>
          <p:spPr>
            <a:xfrm>
              <a:off x="8815616" y="1569608"/>
              <a:ext cx="2396559" cy="2222569"/>
            </a:xfrm>
            <a:prstGeom prst="rect">
              <a:avLst/>
            </a:prstGeom>
          </p:spPr>
        </p:pic>
        <p:pic>
          <p:nvPicPr>
            <p:cNvPr id="22" name="图片 21">
              <a:extLst>
                <a:ext uri="{FF2B5EF4-FFF2-40B4-BE49-F238E27FC236}">
                  <a16:creationId xmlns="" xmlns:a16="http://schemas.microsoft.com/office/drawing/2014/main" id="{65544339-4998-4391-9AFB-E1EB78F5EC2C}"/>
                </a:ext>
              </a:extLst>
            </p:cNvPr>
            <p:cNvPicPr>
              <a:picLocks noChangeAspect="1"/>
            </p:cNvPicPr>
            <p:nvPr/>
          </p:nvPicPr>
          <p:blipFill>
            <a:blip r:embed="rId6" cstate="print"/>
            <a:stretch>
              <a:fillRect/>
            </a:stretch>
          </p:blipFill>
          <p:spPr>
            <a:xfrm>
              <a:off x="8740472" y="1573042"/>
              <a:ext cx="1254294" cy="2219135"/>
            </a:xfrm>
            <a:prstGeom prst="rect">
              <a:avLst/>
            </a:prstGeom>
          </p:spPr>
        </p:pic>
      </p:grpSp>
    </p:spTree>
    <p:extLst>
      <p:ext uri="{BB962C8B-B14F-4D97-AF65-F5344CB8AC3E}">
        <p14:creationId xmlns="" xmlns:p14="http://schemas.microsoft.com/office/powerpoint/2010/main" val="259440692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B6562545-3B39-406D-B45F-DD8B35B7738C}"/>
              </a:ext>
            </a:extLst>
          </p:cNvPr>
          <p:cNvSpPr/>
          <p:nvPr/>
        </p:nvSpPr>
        <p:spPr>
          <a:xfrm>
            <a:off x="544573" y="757298"/>
            <a:ext cx="5343403" cy="534340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13">
            <a:extLst>
              <a:ext uri="{FF2B5EF4-FFF2-40B4-BE49-F238E27FC236}">
                <a16:creationId xmlns="" xmlns:a16="http://schemas.microsoft.com/office/drawing/2014/main" id="{B23DB2A3-7747-4FB5-82E1-32B3471C927B}"/>
              </a:ext>
            </a:extLst>
          </p:cNvPr>
          <p:cNvGrpSpPr/>
          <p:nvPr/>
        </p:nvGrpSpPr>
        <p:grpSpPr>
          <a:xfrm>
            <a:off x="1291510" y="1504235"/>
            <a:ext cx="10900490" cy="3849530"/>
            <a:chOff x="1291510" y="1504235"/>
            <a:chExt cx="10900490" cy="3849530"/>
          </a:xfrm>
        </p:grpSpPr>
        <p:sp>
          <p:nvSpPr>
            <p:cNvPr id="4" name="矩形 3">
              <a:extLst>
                <a:ext uri="{FF2B5EF4-FFF2-40B4-BE49-F238E27FC236}">
                  <a16:creationId xmlns="" xmlns:a16="http://schemas.microsoft.com/office/drawing/2014/main" id="{2C0F271D-85DA-41D5-BB5F-A318F2711993}"/>
                </a:ext>
              </a:extLst>
            </p:cNvPr>
            <p:cNvSpPr/>
            <p:nvPr/>
          </p:nvSpPr>
          <p:spPr>
            <a:xfrm>
              <a:off x="3216275" y="1504235"/>
              <a:ext cx="8975725" cy="3849530"/>
            </a:xfrm>
            <a:prstGeom prst="rect">
              <a:avLst/>
            </a:prstGeom>
            <a:solidFill>
              <a:schemeClr val="bg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椭圆 2">
              <a:extLst>
                <a:ext uri="{FF2B5EF4-FFF2-40B4-BE49-F238E27FC236}">
                  <a16:creationId xmlns="" xmlns:a16="http://schemas.microsoft.com/office/drawing/2014/main" id="{705B2125-3FC5-43D7-9DD9-A7EA5EB466DE}"/>
                </a:ext>
              </a:extLst>
            </p:cNvPr>
            <p:cNvSpPr/>
            <p:nvPr/>
          </p:nvSpPr>
          <p:spPr>
            <a:xfrm>
              <a:off x="1291510" y="1504235"/>
              <a:ext cx="3849530" cy="384953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文本框 4">
            <a:extLst>
              <a:ext uri="{FF2B5EF4-FFF2-40B4-BE49-F238E27FC236}">
                <a16:creationId xmlns="" xmlns:a16="http://schemas.microsoft.com/office/drawing/2014/main" id="{72A44165-722D-4AA6-AB79-EAC02B6C71CA}"/>
              </a:ext>
            </a:extLst>
          </p:cNvPr>
          <p:cNvSpPr txBox="1"/>
          <p:nvPr/>
        </p:nvSpPr>
        <p:spPr>
          <a:xfrm>
            <a:off x="5226340" y="2086279"/>
            <a:ext cx="4413388" cy="1200329"/>
          </a:xfrm>
          <a:prstGeom prst="rect">
            <a:avLst/>
          </a:prstGeom>
          <a:noFill/>
        </p:spPr>
        <p:txBody>
          <a:bodyPr wrap="none" rtlCol="0">
            <a:spAutoFit/>
          </a:bodyPr>
          <a:lstStyle/>
          <a:p>
            <a:pPr>
              <a:lnSpc>
                <a:spcPct val="150000"/>
              </a:lnSpc>
            </a:pPr>
            <a:r>
              <a:rPr lang="zh-CN" altLang="en-US" sz="48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社会学</a:t>
            </a:r>
            <a:r>
              <a:rPr lang="en-US" altLang="zh-CN" sz="48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&amp;</a:t>
            </a:r>
            <a:r>
              <a:rPr lang="zh-CN" altLang="en-US" sz="48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a:t>
            </a:r>
            <a:endParaRPr lang="zh-CN" altLang="en-US" sz="48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a:extLst>
              <a:ext uri="{FF2B5EF4-FFF2-40B4-BE49-F238E27FC236}">
                <a16:creationId xmlns="" xmlns:a16="http://schemas.microsoft.com/office/drawing/2014/main" id="{29614DEB-9765-4D66-8AC0-9C751AACC9FE}"/>
              </a:ext>
            </a:extLst>
          </p:cNvPr>
          <p:cNvSpPr txBox="1"/>
          <p:nvPr/>
        </p:nvSpPr>
        <p:spPr>
          <a:xfrm>
            <a:off x="5309578" y="3847390"/>
            <a:ext cx="6274888" cy="458908"/>
          </a:xfrm>
          <a:prstGeom prst="rect">
            <a:avLst/>
          </a:prstGeom>
          <a:noFill/>
        </p:spPr>
        <p:txBody>
          <a:bodyPr wrap="square" rtlCol="0">
            <a:spAutoFit/>
          </a:bodyPr>
          <a:lstStyle/>
          <a:p>
            <a:pPr>
              <a:lnSpc>
                <a:spcPct val="150000"/>
              </a:lnSpc>
            </a:pPr>
            <a:r>
              <a:rPr lang="en-US" altLang="zh-CN"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Group 3 </a:t>
            </a:r>
            <a:r>
              <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邵佳攀</a:t>
            </a:r>
          </a:p>
        </p:txBody>
      </p:sp>
      <p:sp>
        <p:nvSpPr>
          <p:cNvPr id="7" name="文本框 6">
            <a:extLst>
              <a:ext uri="{FF2B5EF4-FFF2-40B4-BE49-F238E27FC236}">
                <a16:creationId xmlns="" xmlns:a16="http://schemas.microsoft.com/office/drawing/2014/main" id="{043748E3-DFA3-4D6E-A898-E49507DCB4FE}"/>
              </a:ext>
            </a:extLst>
          </p:cNvPr>
          <p:cNvSpPr txBox="1"/>
          <p:nvPr/>
        </p:nvSpPr>
        <p:spPr>
          <a:xfrm>
            <a:off x="2302403" y="2055547"/>
            <a:ext cx="2270173" cy="2434193"/>
          </a:xfrm>
          <a:prstGeom prst="rect">
            <a:avLst/>
          </a:prstGeom>
          <a:noFill/>
        </p:spPr>
        <p:txBody>
          <a:bodyPr wrap="none" rtlCol="0">
            <a:spAutoFit/>
          </a:bodyPr>
          <a:lstStyle/>
          <a:p>
            <a:pPr algn="l">
              <a:lnSpc>
                <a:spcPct val="150000"/>
              </a:lnSpc>
            </a:pPr>
            <a:r>
              <a:rPr lang="en-US" altLang="zh-CN" sz="115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06.</a:t>
            </a:r>
            <a:endParaRPr lang="zh-CN" altLang="en-US" sz="1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15">
            <a:extLst>
              <a:ext uri="{FF2B5EF4-FFF2-40B4-BE49-F238E27FC236}">
                <a16:creationId xmlns="" xmlns:a16="http://schemas.microsoft.com/office/drawing/2014/main" id="{BA4DF655-E106-49E5-8AC6-5248C4418FC3}"/>
              </a:ext>
            </a:extLst>
          </p:cNvPr>
          <p:cNvSpPr txBox="1"/>
          <p:nvPr/>
        </p:nvSpPr>
        <p:spPr>
          <a:xfrm>
            <a:off x="5305311" y="3028667"/>
            <a:ext cx="4839265" cy="923330"/>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DIFFERENT SOCIAL GROUPS TOWARD MORANDI</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199620750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1980029"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社会学调查</a:t>
            </a:r>
          </a:p>
        </p:txBody>
      </p:sp>
      <p:pic>
        <p:nvPicPr>
          <p:cNvPr id="17" name="图片 16">
            <a:extLst>
              <a:ext uri="{FF2B5EF4-FFF2-40B4-BE49-F238E27FC236}">
                <a16:creationId xmlns="" xmlns:a16="http://schemas.microsoft.com/office/drawing/2014/main" id="{3E0735C4-B24D-405C-8FE4-948DCCBF198F}"/>
              </a:ext>
            </a:extLst>
          </p:cNvPr>
          <p:cNvPicPr/>
          <p:nvPr/>
        </p:nvPicPr>
        <p:blipFill>
          <a:blip r:embed="rId3" cstate="print"/>
          <a:stretch>
            <a:fillRect/>
          </a:stretch>
        </p:blipFill>
        <p:spPr>
          <a:xfrm>
            <a:off x="569664" y="1484980"/>
            <a:ext cx="5383549" cy="3172689"/>
          </a:xfrm>
          <a:prstGeom prst="rect">
            <a:avLst/>
          </a:prstGeom>
        </p:spPr>
      </p:pic>
      <p:sp>
        <p:nvSpPr>
          <p:cNvPr id="18" name="文本框 17">
            <a:extLst>
              <a:ext uri="{FF2B5EF4-FFF2-40B4-BE49-F238E27FC236}">
                <a16:creationId xmlns="" xmlns:a16="http://schemas.microsoft.com/office/drawing/2014/main" id="{99242B42-6773-4464-AA65-D9BE5A29221C}"/>
              </a:ext>
            </a:extLst>
          </p:cNvPr>
          <p:cNvSpPr txBox="1"/>
          <p:nvPr/>
        </p:nvSpPr>
        <p:spPr>
          <a:xfrm>
            <a:off x="1271848" y="1001157"/>
            <a:ext cx="4228562" cy="369332"/>
          </a:xfrm>
          <a:prstGeom prst="rect">
            <a:avLst/>
          </a:prstGeom>
          <a:noFill/>
        </p:spPr>
        <p:txBody>
          <a:bodyPr wrap="square" rtlCol="0">
            <a:spAutoFit/>
          </a:bodyPr>
          <a:lstStyle/>
          <a:p>
            <a:r>
              <a:rPr lang="zh-CN" altLang="en-US" b="1" dirty="0"/>
              <a:t>男女分别对莫兰迪色的了解程度图</a:t>
            </a:r>
          </a:p>
        </p:txBody>
      </p:sp>
      <p:sp>
        <p:nvSpPr>
          <p:cNvPr id="19" name="文本框 18">
            <a:extLst>
              <a:ext uri="{FF2B5EF4-FFF2-40B4-BE49-F238E27FC236}">
                <a16:creationId xmlns="" xmlns:a16="http://schemas.microsoft.com/office/drawing/2014/main" id="{9FFA714C-4E52-423F-B01E-C7650F08AD8D}"/>
              </a:ext>
            </a:extLst>
          </p:cNvPr>
          <p:cNvSpPr txBox="1"/>
          <p:nvPr/>
        </p:nvSpPr>
        <p:spPr>
          <a:xfrm>
            <a:off x="1001517" y="4727657"/>
            <a:ext cx="4572000" cy="1712135"/>
          </a:xfrm>
          <a:prstGeom prst="rect">
            <a:avLst/>
          </a:prstGeom>
          <a:noFill/>
        </p:spPr>
        <p:txBody>
          <a:bodyPr wrap="square" rtlCol="0">
            <a:spAutoFit/>
          </a:bodyPr>
          <a:lstStyle/>
          <a:p>
            <a:pPr>
              <a:lnSpc>
                <a:spcPct val="150000"/>
              </a:lnSpc>
            </a:pPr>
            <a:r>
              <a:rPr lang="zh-CN" altLang="zh-CN" dirty="0"/>
              <a:t>完全不了解</a:t>
            </a:r>
            <a:r>
              <a:rPr lang="en-US" altLang="zh-CN" dirty="0"/>
              <a:t> 0</a:t>
            </a:r>
          </a:p>
          <a:p>
            <a:pPr>
              <a:lnSpc>
                <a:spcPct val="150000"/>
              </a:lnSpc>
            </a:pPr>
            <a:r>
              <a:rPr lang="zh-CN" altLang="zh-CN" dirty="0"/>
              <a:t>只听说过但没概念</a:t>
            </a:r>
            <a:r>
              <a:rPr lang="en-US" altLang="zh-CN" dirty="0"/>
              <a:t> 1</a:t>
            </a:r>
          </a:p>
          <a:p>
            <a:pPr>
              <a:lnSpc>
                <a:spcPct val="150000"/>
              </a:lnSpc>
            </a:pPr>
            <a:r>
              <a:rPr lang="zh-CN" altLang="zh-CN" dirty="0"/>
              <a:t>有点熟悉可以大概想象出类似颜色</a:t>
            </a:r>
            <a:r>
              <a:rPr lang="en-US" altLang="zh-CN" dirty="0"/>
              <a:t> 2</a:t>
            </a:r>
          </a:p>
          <a:p>
            <a:pPr>
              <a:lnSpc>
                <a:spcPct val="150000"/>
              </a:lnSpc>
            </a:pPr>
            <a:r>
              <a:rPr lang="zh-CN" altLang="zh-CN" dirty="0"/>
              <a:t>非常熟悉四种等级分别等值为</a:t>
            </a:r>
            <a:r>
              <a:rPr lang="en-US" altLang="zh-CN" dirty="0"/>
              <a:t> 3</a:t>
            </a:r>
            <a:endParaRPr lang="zh-CN" altLang="en-US" dirty="0"/>
          </a:p>
        </p:txBody>
      </p:sp>
      <p:pic>
        <p:nvPicPr>
          <p:cNvPr id="20" name="图片 19">
            <a:extLst>
              <a:ext uri="{FF2B5EF4-FFF2-40B4-BE49-F238E27FC236}">
                <a16:creationId xmlns="" xmlns:a16="http://schemas.microsoft.com/office/drawing/2014/main" id="{1A09DDF1-20BC-4FC8-9818-2877FC77FE2B}"/>
              </a:ext>
            </a:extLst>
          </p:cNvPr>
          <p:cNvPicPr/>
          <p:nvPr/>
        </p:nvPicPr>
        <p:blipFill>
          <a:blip r:embed="rId4" cstate="print"/>
          <a:stretch>
            <a:fillRect/>
          </a:stretch>
        </p:blipFill>
        <p:spPr>
          <a:xfrm>
            <a:off x="6348845" y="1370489"/>
            <a:ext cx="5651484" cy="3287180"/>
          </a:xfrm>
          <a:prstGeom prst="rect">
            <a:avLst/>
          </a:prstGeom>
        </p:spPr>
      </p:pic>
      <p:sp>
        <p:nvSpPr>
          <p:cNvPr id="21" name="文本框 20">
            <a:extLst>
              <a:ext uri="{FF2B5EF4-FFF2-40B4-BE49-F238E27FC236}">
                <a16:creationId xmlns="" xmlns:a16="http://schemas.microsoft.com/office/drawing/2014/main" id="{D45C151E-6FCE-49FE-9446-0808EC6A4375}"/>
              </a:ext>
            </a:extLst>
          </p:cNvPr>
          <p:cNvSpPr txBox="1"/>
          <p:nvPr/>
        </p:nvSpPr>
        <p:spPr>
          <a:xfrm>
            <a:off x="7501129" y="1001157"/>
            <a:ext cx="3648722" cy="369332"/>
          </a:xfrm>
          <a:prstGeom prst="rect">
            <a:avLst/>
          </a:prstGeom>
          <a:noFill/>
        </p:spPr>
        <p:txBody>
          <a:bodyPr wrap="square" rtlCol="0">
            <a:spAutoFit/>
          </a:bodyPr>
          <a:lstStyle/>
          <a:p>
            <a:r>
              <a:rPr lang="zh-CN" altLang="en-US" b="1" dirty="0"/>
              <a:t>男女分别对莫兰迪色的接受程度图</a:t>
            </a:r>
          </a:p>
        </p:txBody>
      </p:sp>
      <p:sp>
        <p:nvSpPr>
          <p:cNvPr id="22" name="文本框 21">
            <a:extLst>
              <a:ext uri="{FF2B5EF4-FFF2-40B4-BE49-F238E27FC236}">
                <a16:creationId xmlns="" xmlns:a16="http://schemas.microsoft.com/office/drawing/2014/main" id="{2F165BE1-4BB6-47AD-B5EC-CE6AFA43A147}"/>
              </a:ext>
            </a:extLst>
          </p:cNvPr>
          <p:cNvSpPr txBox="1"/>
          <p:nvPr/>
        </p:nvSpPr>
        <p:spPr>
          <a:xfrm>
            <a:off x="7319136" y="5108203"/>
            <a:ext cx="4012707" cy="1296637"/>
          </a:xfrm>
          <a:prstGeom prst="rect">
            <a:avLst/>
          </a:prstGeom>
          <a:noFill/>
        </p:spPr>
        <p:txBody>
          <a:bodyPr wrap="square" rtlCol="0">
            <a:spAutoFit/>
          </a:bodyPr>
          <a:lstStyle/>
          <a:p>
            <a:pPr>
              <a:lnSpc>
                <a:spcPct val="150000"/>
              </a:lnSpc>
            </a:pPr>
            <a:r>
              <a:rPr lang="zh-CN" altLang="zh-CN" dirty="0"/>
              <a:t>完全不能接受</a:t>
            </a:r>
            <a:r>
              <a:rPr lang="en-US" altLang="zh-CN" dirty="0"/>
              <a:t> -3          </a:t>
            </a:r>
            <a:r>
              <a:rPr lang="zh-CN" altLang="zh-CN" dirty="0"/>
              <a:t>勉强可以接受</a:t>
            </a:r>
            <a:r>
              <a:rPr lang="en-US" altLang="zh-CN" dirty="0"/>
              <a:t>1</a:t>
            </a:r>
          </a:p>
          <a:p>
            <a:pPr>
              <a:lnSpc>
                <a:spcPct val="150000"/>
              </a:lnSpc>
            </a:pPr>
            <a:r>
              <a:rPr lang="zh-CN" altLang="zh-CN" dirty="0"/>
              <a:t>基本不能接受</a:t>
            </a:r>
            <a:r>
              <a:rPr lang="en-US" altLang="zh-CN" dirty="0"/>
              <a:t> -2          </a:t>
            </a:r>
            <a:r>
              <a:rPr lang="zh-CN" altLang="zh-CN" dirty="0"/>
              <a:t>还不错</a:t>
            </a:r>
            <a:r>
              <a:rPr lang="en-US" altLang="zh-CN" dirty="0"/>
              <a:t>2</a:t>
            </a:r>
          </a:p>
          <a:p>
            <a:pPr>
              <a:lnSpc>
                <a:spcPct val="150000"/>
              </a:lnSpc>
            </a:pPr>
            <a:r>
              <a:rPr lang="zh-CN" altLang="zh-CN" dirty="0"/>
              <a:t>不是很能接受</a:t>
            </a:r>
            <a:r>
              <a:rPr lang="en-US" altLang="zh-CN" dirty="0"/>
              <a:t> -1          </a:t>
            </a:r>
            <a:r>
              <a:rPr lang="zh-CN" altLang="zh-CN" dirty="0"/>
              <a:t>非常喜欢</a:t>
            </a:r>
            <a:r>
              <a:rPr lang="en-US" altLang="zh-CN" dirty="0"/>
              <a:t>3</a:t>
            </a:r>
            <a:endParaRPr lang="zh-CN" altLang="en-US" dirty="0"/>
          </a:p>
        </p:txBody>
      </p:sp>
    </p:spTree>
    <p:extLst>
      <p:ext uri="{BB962C8B-B14F-4D97-AF65-F5344CB8AC3E}">
        <p14:creationId xmlns="" xmlns:p14="http://schemas.microsoft.com/office/powerpoint/2010/main" val="366405335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ppt_x</p:attrName>
                                        </p:attrNameLst>
                                      </p:cBhvr>
                                      <p:tavLst>
                                        <p:tav tm="0">
                                          <p:val>
                                            <p:strVal val="#ppt_x-.2"/>
                                          </p:val>
                                        </p:tav>
                                        <p:tav tm="100000">
                                          <p:val>
                                            <p:strVal val="#ppt_x"/>
                                          </p:val>
                                        </p:tav>
                                      </p:tavLst>
                                    </p:anim>
                                    <p:anim calcmode="lin" valueType="num">
                                      <p:cBhvr>
                                        <p:cTn id="8"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9" dur="1000"/>
                                        <p:tgtEl>
                                          <p:spTgt spid="17"/>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ppt_x</p:attrName>
                                        </p:attrNameLst>
                                      </p:cBhvr>
                                      <p:tavLst>
                                        <p:tav tm="0">
                                          <p:val>
                                            <p:strVal val="#ppt_x-.2"/>
                                          </p:val>
                                        </p:tav>
                                        <p:tav tm="100000">
                                          <p:val>
                                            <p:strVal val="#ppt_x"/>
                                          </p:val>
                                        </p:tav>
                                      </p:tavLst>
                                    </p:anim>
                                    <p:anim calcmode="lin" valueType="num">
                                      <p:cBhvr>
                                        <p:cTn id="13"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1000" fill="hold"/>
                                        <p:tgtEl>
                                          <p:spTgt spid="20"/>
                                        </p:tgtEl>
                                        <p:attrNameLst>
                                          <p:attrName>ppt_x</p:attrName>
                                        </p:attrNameLst>
                                      </p:cBhvr>
                                      <p:tavLst>
                                        <p:tav tm="0">
                                          <p:val>
                                            <p:strVal val="#ppt_x-.2"/>
                                          </p:val>
                                        </p:tav>
                                        <p:tav tm="100000">
                                          <p:val>
                                            <p:strVal val="#ppt_x"/>
                                          </p:val>
                                        </p:tav>
                                      </p:tavLst>
                                    </p:anim>
                                    <p:anim calcmode="lin" valueType="num">
                                      <p:cBhvr>
                                        <p:cTn id="25"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26" dur="1000"/>
                                        <p:tgtEl>
                                          <p:spTgt spid="20"/>
                                        </p:tgtEl>
                                      </p:cBhvr>
                                    </p:animEffect>
                                  </p:childTnLst>
                                </p:cTn>
                              </p:par>
                              <p:par>
                                <p:cTn id="27" presetID="29"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1000" fill="hold"/>
                                        <p:tgtEl>
                                          <p:spTgt spid="21"/>
                                        </p:tgtEl>
                                        <p:attrNameLst>
                                          <p:attrName>ppt_x</p:attrName>
                                        </p:attrNameLst>
                                      </p:cBhvr>
                                      <p:tavLst>
                                        <p:tav tm="0">
                                          <p:val>
                                            <p:strVal val="#ppt_x-.2"/>
                                          </p:val>
                                        </p:tav>
                                        <p:tav tm="100000">
                                          <p:val>
                                            <p:strVal val="#ppt_x"/>
                                          </p:val>
                                        </p:tav>
                                      </p:tavLst>
                                    </p:anim>
                                    <p:anim calcmode="lin" valueType="num">
                                      <p:cBhvr>
                                        <p:cTn id="30"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31" dur="10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1980029"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社会学调查</a:t>
            </a:r>
          </a:p>
        </p:txBody>
      </p:sp>
      <p:pic>
        <p:nvPicPr>
          <p:cNvPr id="13" name="图片 12">
            <a:extLst>
              <a:ext uri="{FF2B5EF4-FFF2-40B4-BE49-F238E27FC236}">
                <a16:creationId xmlns="" xmlns:a16="http://schemas.microsoft.com/office/drawing/2014/main" id="{67627615-5383-4EEE-8618-21DC3B2AC0BC}"/>
              </a:ext>
            </a:extLst>
          </p:cNvPr>
          <p:cNvPicPr>
            <a:picLocks noChangeAspect="1"/>
          </p:cNvPicPr>
          <p:nvPr/>
        </p:nvPicPr>
        <p:blipFill>
          <a:blip r:embed="rId3" cstate="print"/>
          <a:stretch>
            <a:fillRect/>
          </a:stretch>
        </p:blipFill>
        <p:spPr>
          <a:xfrm>
            <a:off x="2068294" y="1370489"/>
            <a:ext cx="8055411" cy="4284184"/>
          </a:xfrm>
          <a:prstGeom prst="rect">
            <a:avLst/>
          </a:prstGeom>
        </p:spPr>
      </p:pic>
      <p:sp>
        <p:nvSpPr>
          <p:cNvPr id="14" name="文本框 13">
            <a:extLst>
              <a:ext uri="{FF2B5EF4-FFF2-40B4-BE49-F238E27FC236}">
                <a16:creationId xmlns="" xmlns:a16="http://schemas.microsoft.com/office/drawing/2014/main" id="{8EA14B59-07DE-4B38-9342-2BF0A314BA53}"/>
              </a:ext>
            </a:extLst>
          </p:cNvPr>
          <p:cNvSpPr txBox="1"/>
          <p:nvPr/>
        </p:nvSpPr>
        <p:spPr>
          <a:xfrm>
            <a:off x="3798903" y="1001157"/>
            <a:ext cx="5051394" cy="369332"/>
          </a:xfrm>
          <a:prstGeom prst="rect">
            <a:avLst/>
          </a:prstGeom>
          <a:noFill/>
        </p:spPr>
        <p:txBody>
          <a:bodyPr wrap="square" rtlCol="0">
            <a:spAutoFit/>
          </a:bodyPr>
          <a:lstStyle/>
          <a:p>
            <a:r>
              <a:rPr lang="zh-CN" altLang="en-US" b="1" dirty="0"/>
              <a:t>对莫兰迪色的了解程度与接受程度关系图</a:t>
            </a:r>
          </a:p>
        </p:txBody>
      </p:sp>
      <p:sp>
        <p:nvSpPr>
          <p:cNvPr id="15" name="文本框 14">
            <a:extLst>
              <a:ext uri="{FF2B5EF4-FFF2-40B4-BE49-F238E27FC236}">
                <a16:creationId xmlns="" xmlns:a16="http://schemas.microsoft.com/office/drawing/2014/main" id="{F2D29B68-F08E-4CE2-951A-8CEEE500E490}"/>
              </a:ext>
            </a:extLst>
          </p:cNvPr>
          <p:cNvSpPr txBox="1"/>
          <p:nvPr/>
        </p:nvSpPr>
        <p:spPr>
          <a:xfrm>
            <a:off x="4109621" y="6024005"/>
            <a:ext cx="4429957" cy="523220"/>
          </a:xfrm>
          <a:prstGeom prst="rect">
            <a:avLst/>
          </a:prstGeom>
          <a:noFill/>
        </p:spPr>
        <p:txBody>
          <a:bodyPr wrap="square" rtlCol="0">
            <a:spAutoFit/>
          </a:bodyPr>
          <a:lstStyle/>
          <a:p>
            <a:r>
              <a:rPr lang="zh-CN" altLang="en-US" sz="2800" dirty="0"/>
              <a:t>大致呈显正相关的关系</a:t>
            </a:r>
          </a:p>
        </p:txBody>
      </p:sp>
    </p:spTree>
    <p:extLst>
      <p:ext uri="{BB962C8B-B14F-4D97-AF65-F5344CB8AC3E}">
        <p14:creationId xmlns="" xmlns:p14="http://schemas.microsoft.com/office/powerpoint/2010/main" val="30745937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05"/>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 calcmode="lin" valueType="num">
                                      <p:cBhvr>
                                        <p:cTn id="9" dur="500" fill="hold"/>
                                        <p:tgtEl>
                                          <p:spTgt spid="13"/>
                                        </p:tgtEl>
                                        <p:attrNameLst>
                                          <p:attrName>ppt_x</p:attrName>
                                        </p:attrNameLst>
                                      </p:cBhvr>
                                      <p:tavLst>
                                        <p:tav tm="0">
                                          <p:val>
                                            <p:strVal val="#ppt_x-.2"/>
                                          </p:val>
                                        </p:tav>
                                        <p:tav tm="100000">
                                          <p:val>
                                            <p:strVal val="#ppt_x"/>
                                          </p:val>
                                        </p:tav>
                                      </p:tavLst>
                                    </p:anim>
                                    <p:anim calcmode="lin" valueType="num">
                                      <p:cBhvr>
                                        <p:cTn id="10" dur="500" fill="hold"/>
                                        <p:tgtEl>
                                          <p:spTgt spid="13"/>
                                        </p:tgtEl>
                                        <p:attrNameLst>
                                          <p:attrName>ppt_y</p:attrName>
                                        </p:attrNameLst>
                                      </p:cBhvr>
                                      <p:tavLst>
                                        <p:tav tm="0">
                                          <p:val>
                                            <p:strVal val="#ppt_y"/>
                                          </p:val>
                                        </p:tav>
                                        <p:tav tm="100000">
                                          <p:val>
                                            <p:strVal val="#ppt_y"/>
                                          </p:val>
                                        </p:tav>
                                      </p:tavLst>
                                    </p:anim>
                                    <p:animEffect transition="in" filter="fade">
                                      <p:cBhvr>
                                        <p:cTn id="11" dur="500"/>
                                        <p:tgtEl>
                                          <p:spTgt spid="13"/>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strVal val="#ppt_w*0.05"/>
                                          </p:val>
                                        </p:tav>
                                        <p:tav tm="100000">
                                          <p:val>
                                            <p:strVal val="#ppt_w"/>
                                          </p:val>
                                        </p:tav>
                                      </p:tavLst>
                                    </p:anim>
                                    <p:anim calcmode="lin" valueType="num">
                                      <p:cBhvr>
                                        <p:cTn id="15" dur="500" fill="hold"/>
                                        <p:tgtEl>
                                          <p:spTgt spid="14"/>
                                        </p:tgtEl>
                                        <p:attrNameLst>
                                          <p:attrName>ppt_h</p:attrName>
                                        </p:attrNameLst>
                                      </p:cBhvr>
                                      <p:tavLst>
                                        <p:tav tm="0">
                                          <p:val>
                                            <p:strVal val="#ppt_h"/>
                                          </p:val>
                                        </p:tav>
                                        <p:tav tm="100000">
                                          <p:val>
                                            <p:strVal val="#ppt_h"/>
                                          </p:val>
                                        </p:tav>
                                      </p:tavLst>
                                    </p:anim>
                                    <p:anim calcmode="lin" valueType="num">
                                      <p:cBhvr>
                                        <p:cTn id="16" dur="500" fill="hold"/>
                                        <p:tgtEl>
                                          <p:spTgt spid="14"/>
                                        </p:tgtEl>
                                        <p:attrNameLst>
                                          <p:attrName>ppt_x</p:attrName>
                                        </p:attrNameLst>
                                      </p:cBhvr>
                                      <p:tavLst>
                                        <p:tav tm="0">
                                          <p:val>
                                            <p:strVal val="#ppt_x-.2"/>
                                          </p:val>
                                        </p:tav>
                                        <p:tav tm="100000">
                                          <p:val>
                                            <p:strVal val="#ppt_x"/>
                                          </p:val>
                                        </p:tav>
                                      </p:tavLst>
                                    </p:anim>
                                    <p:anim calcmode="lin" valueType="num">
                                      <p:cBhvr>
                                        <p:cTn id="17" dur="500" fill="hold"/>
                                        <p:tgtEl>
                                          <p:spTgt spid="14"/>
                                        </p:tgtEl>
                                        <p:attrNameLst>
                                          <p:attrName>ppt_y</p:attrName>
                                        </p:attrNameLst>
                                      </p:cBhvr>
                                      <p:tavLst>
                                        <p:tav tm="0">
                                          <p:val>
                                            <p:strVal val="#ppt_y"/>
                                          </p:val>
                                        </p:tav>
                                        <p:tav tm="100000">
                                          <p:val>
                                            <p:strVal val="#ppt_y"/>
                                          </p:val>
                                        </p:tav>
                                      </p:tavLst>
                                    </p:anim>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7" presetClass="entr" presetSubtype="0" fill="hold" grpId="0" nodeType="clickEffect">
                                  <p:stCondLst>
                                    <p:cond delay="0"/>
                                  </p:stCondLst>
                                  <p:iterate type="lt">
                                    <p:tmPct val="50000"/>
                                  </p:iterate>
                                  <p:childTnLst>
                                    <p:set>
                                      <p:cBhvr>
                                        <p:cTn id="22" dur="1" fill="hold">
                                          <p:stCondLst>
                                            <p:cond delay="0"/>
                                          </p:stCondLst>
                                        </p:cTn>
                                        <p:tgtEl>
                                          <p:spTgt spid="15"/>
                                        </p:tgtEl>
                                        <p:attrNameLst>
                                          <p:attrName>style.visibility</p:attrName>
                                        </p:attrNameLst>
                                      </p:cBhvr>
                                      <p:to>
                                        <p:strVal val="visible"/>
                                      </p:to>
                                    </p:set>
                                    <p:anim calcmode="discrete" valueType="clr">
                                      <p:cBhvr override="childStyle">
                                        <p:cTn id="23"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5"/>
                                        </p:tgtEl>
                                        <p:attrNameLst>
                                          <p:attrName>fillcolor</p:attrName>
                                        </p:attrNameLst>
                                      </p:cBhvr>
                                      <p:tavLst>
                                        <p:tav tm="0">
                                          <p:val>
                                            <p:clrVal>
                                              <a:schemeClr val="accent2"/>
                                            </p:clrVal>
                                          </p:val>
                                        </p:tav>
                                        <p:tav tm="50000">
                                          <p:val>
                                            <p:clrVal>
                                              <a:schemeClr val="hlink"/>
                                            </p:clrVal>
                                          </p:val>
                                        </p:tav>
                                      </p:tavLst>
                                    </p:anim>
                                    <p:set>
                                      <p:cBhvr>
                                        <p:cTn id="25" dur="80"/>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1980029"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社会学调查</a:t>
            </a:r>
          </a:p>
        </p:txBody>
      </p:sp>
      <p:pic>
        <p:nvPicPr>
          <p:cNvPr id="10" name="图片 9">
            <a:extLst>
              <a:ext uri="{FF2B5EF4-FFF2-40B4-BE49-F238E27FC236}">
                <a16:creationId xmlns="" xmlns:a16="http://schemas.microsoft.com/office/drawing/2014/main" id="{198207F9-36AF-45CA-A279-C2E9C0DE32A4}"/>
              </a:ext>
            </a:extLst>
          </p:cNvPr>
          <p:cNvPicPr>
            <a:picLocks noChangeAspect="1"/>
          </p:cNvPicPr>
          <p:nvPr/>
        </p:nvPicPr>
        <p:blipFill>
          <a:blip r:embed="rId3" cstate="print"/>
          <a:stretch>
            <a:fillRect/>
          </a:stretch>
        </p:blipFill>
        <p:spPr>
          <a:xfrm>
            <a:off x="1668211" y="788934"/>
            <a:ext cx="8375785" cy="4882367"/>
          </a:xfrm>
          <a:prstGeom prst="rect">
            <a:avLst/>
          </a:prstGeom>
        </p:spPr>
      </p:pic>
      <p:sp>
        <p:nvSpPr>
          <p:cNvPr id="9" name="文本框 8">
            <a:extLst>
              <a:ext uri="{FF2B5EF4-FFF2-40B4-BE49-F238E27FC236}">
                <a16:creationId xmlns="" xmlns:a16="http://schemas.microsoft.com/office/drawing/2014/main" id="{E76D07EC-FC9C-45EE-8849-54CB565889C0}"/>
              </a:ext>
            </a:extLst>
          </p:cNvPr>
          <p:cNvSpPr txBox="1"/>
          <p:nvPr/>
        </p:nvSpPr>
        <p:spPr>
          <a:xfrm>
            <a:off x="1237785" y="5853210"/>
            <a:ext cx="9884437" cy="1015663"/>
          </a:xfrm>
          <a:prstGeom prst="rect">
            <a:avLst/>
          </a:prstGeom>
          <a:noFill/>
        </p:spPr>
        <p:txBody>
          <a:bodyPr wrap="none" rtlCol="0">
            <a:spAutoFit/>
          </a:bodyPr>
          <a:lstStyle/>
          <a:p>
            <a:pPr>
              <a:lnSpc>
                <a:spcPct val="150000"/>
              </a:lnSpc>
            </a:pPr>
            <a:r>
              <a:rPr lang="zh-CN" altLang="en-US" sz="2000" dirty="0">
                <a:solidFill>
                  <a:srgbClr val="995258"/>
                </a:solidFill>
              </a:rPr>
              <a:t>男性与女性</a:t>
            </a:r>
            <a:r>
              <a:rPr lang="zh-CN" altLang="en-US" sz="2000" dirty="0"/>
              <a:t>分别愿意以多少价位购买一件</a:t>
            </a:r>
            <a:r>
              <a:rPr lang="en-US" altLang="zh-CN" sz="2000" dirty="0"/>
              <a:t>ta</a:t>
            </a:r>
            <a:r>
              <a:rPr lang="zh-CN" altLang="en-US" sz="2000" dirty="0"/>
              <a:t>有购买欲望的莫兰迪色的服饰（单位为元）</a:t>
            </a:r>
          </a:p>
          <a:p>
            <a:pPr algn="l">
              <a:lnSpc>
                <a:spcPct val="150000"/>
              </a:lnSpc>
            </a:pPr>
            <a:endParaRPr lang="zh-CN" altLang="en-US" sz="20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Tree>
    <p:extLst>
      <p:ext uri="{BB962C8B-B14F-4D97-AF65-F5344CB8AC3E}">
        <p14:creationId xmlns="" xmlns:p14="http://schemas.microsoft.com/office/powerpoint/2010/main" val="395634762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ppt_x</p:attrName>
                                        </p:attrNameLst>
                                      </p:cBhvr>
                                      <p:tavLst>
                                        <p:tav tm="0">
                                          <p:val>
                                            <p:strVal val="#ppt_x-.2"/>
                                          </p:val>
                                        </p:tav>
                                        <p:tav tm="100000">
                                          <p:val>
                                            <p:strVal val="#ppt_x"/>
                                          </p:val>
                                        </p:tav>
                                      </p:tavLst>
                                    </p:anim>
                                    <p:anim calcmode="lin" valueType="num">
                                      <p:cBhvr>
                                        <p:cTn id="15"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1" name="图片 10">
            <a:extLst>
              <a:ext uri="{FF2B5EF4-FFF2-40B4-BE49-F238E27FC236}">
                <a16:creationId xmlns="" xmlns:a16="http://schemas.microsoft.com/office/drawing/2014/main" id="{A5DA092D-F079-47E9-A31F-E93DFBB1237E}"/>
              </a:ext>
            </a:extLst>
          </p:cNvPr>
          <p:cNvPicPr>
            <a:picLocks noChangeAspect="1"/>
          </p:cNvPicPr>
          <p:nvPr/>
        </p:nvPicPr>
        <p:blipFill>
          <a:blip r:embed="rId3" cstate="print"/>
          <a:stretch>
            <a:fillRect/>
          </a:stretch>
        </p:blipFill>
        <p:spPr>
          <a:xfrm>
            <a:off x="1692621" y="892098"/>
            <a:ext cx="8806758" cy="5252223"/>
          </a:xfrm>
          <a:prstGeom prst="rect">
            <a:avLst/>
          </a:prstGeom>
        </p:spPr>
      </p:pic>
      <p:sp>
        <p:nvSpPr>
          <p:cNvPr id="12" name="文本框 11">
            <a:extLst>
              <a:ext uri="{FF2B5EF4-FFF2-40B4-BE49-F238E27FC236}">
                <a16:creationId xmlns="" xmlns:a16="http://schemas.microsoft.com/office/drawing/2014/main" id="{3EC8B5E1-1CE8-4E08-BF35-F6047EA475DE}"/>
              </a:ext>
            </a:extLst>
          </p:cNvPr>
          <p:cNvSpPr txBox="1"/>
          <p:nvPr/>
        </p:nvSpPr>
        <p:spPr>
          <a:xfrm>
            <a:off x="1546194" y="384998"/>
            <a:ext cx="9099612" cy="369332"/>
          </a:xfrm>
          <a:prstGeom prst="rect">
            <a:avLst/>
          </a:prstGeom>
          <a:noFill/>
        </p:spPr>
        <p:txBody>
          <a:bodyPr wrap="square" rtlCol="0">
            <a:spAutoFit/>
          </a:bodyPr>
          <a:lstStyle/>
          <a:p>
            <a:r>
              <a:rPr lang="zh-CN" altLang="en-US" b="1" dirty="0"/>
              <a:t>生活水平（以大学生为研究主体）差异导致的对莫兰迪色的了解程度和接受程度的不同图</a:t>
            </a:r>
          </a:p>
        </p:txBody>
      </p:sp>
      <p:sp>
        <p:nvSpPr>
          <p:cNvPr id="13" name="文本框 12">
            <a:extLst>
              <a:ext uri="{FF2B5EF4-FFF2-40B4-BE49-F238E27FC236}">
                <a16:creationId xmlns="" xmlns:a16="http://schemas.microsoft.com/office/drawing/2014/main" id="{7DBA5C0A-1930-471F-901D-76E87A42D533}"/>
              </a:ext>
            </a:extLst>
          </p:cNvPr>
          <p:cNvSpPr txBox="1"/>
          <p:nvPr/>
        </p:nvSpPr>
        <p:spPr>
          <a:xfrm>
            <a:off x="2234830" y="6171918"/>
            <a:ext cx="8833279" cy="369332"/>
          </a:xfrm>
          <a:prstGeom prst="rect">
            <a:avLst/>
          </a:prstGeom>
          <a:noFill/>
        </p:spPr>
        <p:txBody>
          <a:bodyPr wrap="square" rtlCol="0">
            <a:spAutoFit/>
          </a:bodyPr>
          <a:lstStyle/>
          <a:p>
            <a:r>
              <a:rPr lang="zh-CN" altLang="zh-CN" dirty="0">
                <a:solidFill>
                  <a:srgbClr val="E4A9BF"/>
                </a:solidFill>
              </a:rPr>
              <a:t>粉红色</a:t>
            </a:r>
            <a:r>
              <a:rPr lang="zh-CN" altLang="zh-CN" dirty="0"/>
              <a:t>代表对于莫兰迪色的了解程度，</a:t>
            </a:r>
            <a:r>
              <a:rPr lang="zh-CN" altLang="zh-CN" dirty="0">
                <a:solidFill>
                  <a:srgbClr val="8BD07C"/>
                </a:solidFill>
              </a:rPr>
              <a:t>淡绿色</a:t>
            </a:r>
            <a:r>
              <a:rPr lang="zh-CN" altLang="zh-CN" dirty="0"/>
              <a:t>代表对于莫兰迪色的接受程度</a:t>
            </a:r>
            <a:endParaRPr lang="zh-CN" altLang="en-US" dirty="0"/>
          </a:p>
        </p:txBody>
      </p:sp>
    </p:spTree>
    <p:extLst>
      <p:ext uri="{BB962C8B-B14F-4D97-AF65-F5344CB8AC3E}">
        <p14:creationId xmlns="" xmlns:p14="http://schemas.microsoft.com/office/powerpoint/2010/main" val="360729535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900" decel="100000" fill="hold"/>
                                        <p:tgtEl>
                                          <p:spTgt spid="1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 name="组合 10"/>
          <p:cNvGrpSpPr/>
          <p:nvPr/>
        </p:nvGrpSpPr>
        <p:grpSpPr>
          <a:xfrm>
            <a:off x="748313" y="306929"/>
            <a:ext cx="10684262" cy="5614368"/>
            <a:chOff x="748313" y="306929"/>
            <a:chExt cx="10684262" cy="5614368"/>
          </a:xfrm>
        </p:grpSpPr>
        <p:pic>
          <p:nvPicPr>
            <p:cNvPr id="9" name="图片 8" descr="C:\Users\keaisansan\Documents\Tencent Files\1525549042\Image\C2C\Q7](T1YBI3L{0NB7Y2J%{)8.png">
              <a:extLst>
                <a:ext uri="{FF2B5EF4-FFF2-40B4-BE49-F238E27FC236}">
                  <a16:creationId xmlns="" xmlns:a16="http://schemas.microsoft.com/office/drawing/2014/main" id="{FB9632A1-F8EB-4A6D-BC2A-8F4A08A80852}"/>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8313" y="306929"/>
              <a:ext cx="10684262" cy="5614368"/>
            </a:xfrm>
            <a:prstGeom prst="rect">
              <a:avLst/>
            </a:prstGeom>
            <a:noFill/>
            <a:ln>
              <a:noFill/>
            </a:ln>
          </p:spPr>
        </p:pic>
        <p:pic>
          <p:nvPicPr>
            <p:cNvPr id="10" name="图片 9">
              <a:extLst>
                <a:ext uri="{FF2B5EF4-FFF2-40B4-BE49-F238E27FC236}">
                  <a16:creationId xmlns="" xmlns:a16="http://schemas.microsoft.com/office/drawing/2014/main" id="{67EF80FF-ABEC-4301-9F8E-1A9D7575E026}"/>
                </a:ext>
              </a:extLst>
            </p:cNvPr>
            <p:cNvPicPr>
              <a:picLocks noChangeAspect="1"/>
            </p:cNvPicPr>
            <p:nvPr/>
          </p:nvPicPr>
          <p:blipFill>
            <a:blip r:embed="rId4" cstate="print"/>
            <a:stretch>
              <a:fillRect/>
            </a:stretch>
          </p:blipFill>
          <p:spPr>
            <a:xfrm>
              <a:off x="9321736" y="455173"/>
              <a:ext cx="1726859" cy="3380547"/>
            </a:xfrm>
            <a:prstGeom prst="rect">
              <a:avLst/>
            </a:prstGeom>
          </p:spPr>
        </p:pic>
      </p:grpSp>
      <p:sp>
        <p:nvSpPr>
          <p:cNvPr id="14" name="文本框 13">
            <a:extLst>
              <a:ext uri="{FF2B5EF4-FFF2-40B4-BE49-F238E27FC236}">
                <a16:creationId xmlns="" xmlns:a16="http://schemas.microsoft.com/office/drawing/2014/main" id="{310E738A-C5AC-47F3-BD17-16BDA0AD5584}"/>
              </a:ext>
            </a:extLst>
          </p:cNvPr>
          <p:cNvSpPr txBox="1"/>
          <p:nvPr/>
        </p:nvSpPr>
        <p:spPr>
          <a:xfrm>
            <a:off x="4030461" y="6209930"/>
            <a:ext cx="5779363" cy="369332"/>
          </a:xfrm>
          <a:prstGeom prst="rect">
            <a:avLst/>
          </a:prstGeom>
          <a:noFill/>
        </p:spPr>
        <p:txBody>
          <a:bodyPr wrap="square" rtlCol="0">
            <a:spAutoFit/>
          </a:bodyPr>
          <a:lstStyle/>
          <a:p>
            <a:r>
              <a:rPr lang="zh-CN" altLang="en-US" b="1" dirty="0">
                <a:solidFill>
                  <a:srgbClr val="4472C4"/>
                </a:solidFill>
              </a:rPr>
              <a:t>男</a:t>
            </a:r>
            <a:r>
              <a:rPr lang="zh-CN" altLang="en-US" b="1" dirty="0">
                <a:solidFill>
                  <a:srgbClr val="ED7D31"/>
                </a:solidFill>
              </a:rPr>
              <a:t>女</a:t>
            </a:r>
            <a:r>
              <a:rPr lang="zh-CN" altLang="en-US" b="1" dirty="0"/>
              <a:t>性</a:t>
            </a:r>
            <a:r>
              <a:rPr lang="zh-CN" altLang="zh-CN" b="1" dirty="0"/>
              <a:t>对于</a:t>
            </a:r>
            <a:r>
              <a:rPr lang="zh-CN" altLang="en-US" b="1" dirty="0"/>
              <a:t>用来描述</a:t>
            </a:r>
            <a:r>
              <a:rPr lang="zh-CN" altLang="zh-CN" b="1" dirty="0"/>
              <a:t>莫兰迪色的形容词的选择</a:t>
            </a:r>
            <a:endParaRPr lang="zh-CN" altLang="zh-CN" dirty="0"/>
          </a:p>
        </p:txBody>
      </p:sp>
    </p:spTree>
    <p:extLst>
      <p:ext uri="{BB962C8B-B14F-4D97-AF65-F5344CB8AC3E}">
        <p14:creationId xmlns="" xmlns:p14="http://schemas.microsoft.com/office/powerpoint/2010/main" val="112012280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ppt_x</p:attrName>
                                        </p:attrNameLst>
                                      </p:cBhvr>
                                      <p:tavLst>
                                        <p:tav tm="0">
                                          <p:val>
                                            <p:strVal val="#ppt_x-.2"/>
                                          </p:val>
                                        </p:tav>
                                        <p:tav tm="100000">
                                          <p:val>
                                            <p:strVal val="#ppt_x"/>
                                          </p:val>
                                        </p:tav>
                                      </p:tavLst>
                                    </p:anim>
                                    <p:anim calcmode="lin" valueType="num">
                                      <p:cBhvr>
                                        <p:cTn id="8"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ppt_x</p:attrName>
                                        </p:attrNameLst>
                                      </p:cBhvr>
                                      <p:tavLst>
                                        <p:tav tm="0">
                                          <p:val>
                                            <p:strVal val="#ppt_x-.2"/>
                                          </p:val>
                                        </p:tav>
                                        <p:tav tm="100000">
                                          <p:val>
                                            <p:strVal val="#ppt_x"/>
                                          </p:val>
                                        </p:tav>
                                      </p:tavLst>
                                    </p:anim>
                                    <p:anim calcmode="lin" valueType="num">
                                      <p:cBhvr>
                                        <p:cTn id="15"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UAWEI\Desktop\莫兰迪之心理\微信图片_20200406214513.png"/>
          <p:cNvPicPr>
            <a:picLocks noChangeAspect="1" noChangeArrowheads="1"/>
          </p:cNvPicPr>
          <p:nvPr/>
        </p:nvPicPr>
        <p:blipFill>
          <a:blip r:embed="rId2" cstate="print"/>
          <a:srcRect/>
          <a:stretch>
            <a:fillRect/>
          </a:stretch>
        </p:blipFill>
        <p:spPr bwMode="auto">
          <a:xfrm>
            <a:off x="1686566" y="445477"/>
            <a:ext cx="3799833" cy="5508484"/>
          </a:xfrm>
          <a:prstGeom prst="rect">
            <a:avLst/>
          </a:prstGeom>
          <a:noFill/>
        </p:spPr>
      </p:pic>
      <p:pic>
        <p:nvPicPr>
          <p:cNvPr id="1027" name="Picture 3" descr="C:\Users\HUAWEI\Desktop\莫兰迪之心理\微信图片_20200406214536.png"/>
          <p:cNvPicPr>
            <a:picLocks noChangeAspect="1" noChangeArrowheads="1"/>
          </p:cNvPicPr>
          <p:nvPr/>
        </p:nvPicPr>
        <p:blipFill>
          <a:blip r:embed="rId3" cstate="print"/>
          <a:srcRect/>
          <a:stretch>
            <a:fillRect/>
          </a:stretch>
        </p:blipFill>
        <p:spPr bwMode="auto">
          <a:xfrm rot="5400000">
            <a:off x="4624435" y="1644752"/>
            <a:ext cx="5919414" cy="3388660"/>
          </a:xfrm>
          <a:prstGeom prst="rect">
            <a:avLst/>
          </a:prstGeom>
          <a:noFill/>
        </p:spPr>
      </p:pic>
      <p:grpSp>
        <p:nvGrpSpPr>
          <p:cNvPr id="4" name="组合 3">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9" y="3354941"/>
            <a:chExt cx="3640573" cy="3640572"/>
          </a:xfrm>
        </p:grpSpPr>
        <p:sp>
          <p:nvSpPr>
            <p:cNvPr id="5" name="矩形 4">
              <a:extLst>
                <a:ext uri="{FF2B5EF4-FFF2-40B4-BE49-F238E27FC236}">
                  <a16:creationId xmlns="" xmlns:a16="http://schemas.microsoft.com/office/drawing/2014/main" id="{69CBD019-7C0B-4E2A-AA3F-CC708FFC9139}"/>
                </a:ext>
              </a:extLst>
            </p:cNvPr>
            <p:cNvSpPr/>
            <p:nvPr/>
          </p:nvSpPr>
          <p:spPr>
            <a:xfrm rot="2655130">
              <a:off x="10384419" y="3354941"/>
              <a:ext cx="3640573"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p:cNvGrpSpPr/>
          <p:nvPr/>
        </p:nvGrpSpPr>
        <p:grpSpPr>
          <a:xfrm>
            <a:off x="10497669" y="4930588"/>
            <a:ext cx="1416424" cy="1927412"/>
            <a:chOff x="10497669" y="4930588"/>
            <a:chExt cx="1416424" cy="1927412"/>
          </a:xfrm>
        </p:grpSpPr>
        <p:sp>
          <p:nvSpPr>
            <p:cNvPr id="10" name="矩形 9"/>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par>
                                <p:cTn id="8" presetID="9"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dissolve">
                                      <p:cBhvr>
                                        <p:cTn id="1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B6562545-3B39-406D-B45F-DD8B35B7738C}"/>
              </a:ext>
            </a:extLst>
          </p:cNvPr>
          <p:cNvSpPr/>
          <p:nvPr/>
        </p:nvSpPr>
        <p:spPr>
          <a:xfrm>
            <a:off x="544573" y="757298"/>
            <a:ext cx="5343403" cy="534340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13">
            <a:extLst>
              <a:ext uri="{FF2B5EF4-FFF2-40B4-BE49-F238E27FC236}">
                <a16:creationId xmlns="" xmlns:a16="http://schemas.microsoft.com/office/drawing/2014/main" id="{B23DB2A3-7747-4FB5-82E1-32B3471C927B}"/>
              </a:ext>
            </a:extLst>
          </p:cNvPr>
          <p:cNvGrpSpPr/>
          <p:nvPr/>
        </p:nvGrpSpPr>
        <p:grpSpPr>
          <a:xfrm>
            <a:off x="1291510" y="1504235"/>
            <a:ext cx="10900490" cy="3849530"/>
            <a:chOff x="1291510" y="1504235"/>
            <a:chExt cx="10900490" cy="3849530"/>
          </a:xfrm>
        </p:grpSpPr>
        <p:sp>
          <p:nvSpPr>
            <p:cNvPr id="4" name="矩形 3">
              <a:extLst>
                <a:ext uri="{FF2B5EF4-FFF2-40B4-BE49-F238E27FC236}">
                  <a16:creationId xmlns="" xmlns:a16="http://schemas.microsoft.com/office/drawing/2014/main" id="{2C0F271D-85DA-41D5-BB5F-A318F2711993}"/>
                </a:ext>
              </a:extLst>
            </p:cNvPr>
            <p:cNvSpPr/>
            <p:nvPr/>
          </p:nvSpPr>
          <p:spPr>
            <a:xfrm>
              <a:off x="3216275" y="1504235"/>
              <a:ext cx="8975725" cy="3849530"/>
            </a:xfrm>
            <a:prstGeom prst="rect">
              <a:avLst/>
            </a:prstGeom>
            <a:solidFill>
              <a:schemeClr val="bg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椭圆 2">
              <a:extLst>
                <a:ext uri="{FF2B5EF4-FFF2-40B4-BE49-F238E27FC236}">
                  <a16:creationId xmlns="" xmlns:a16="http://schemas.microsoft.com/office/drawing/2014/main" id="{705B2125-3FC5-43D7-9DD9-A7EA5EB466DE}"/>
                </a:ext>
              </a:extLst>
            </p:cNvPr>
            <p:cNvSpPr/>
            <p:nvPr/>
          </p:nvSpPr>
          <p:spPr>
            <a:xfrm>
              <a:off x="1291510" y="1504235"/>
              <a:ext cx="3849530" cy="384953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文本框 4">
            <a:extLst>
              <a:ext uri="{FF2B5EF4-FFF2-40B4-BE49-F238E27FC236}">
                <a16:creationId xmlns="" xmlns:a16="http://schemas.microsoft.com/office/drawing/2014/main" id="{72A44165-722D-4AA6-AB79-EAC02B6C71CA}"/>
              </a:ext>
            </a:extLst>
          </p:cNvPr>
          <p:cNvSpPr txBox="1"/>
          <p:nvPr/>
        </p:nvSpPr>
        <p:spPr>
          <a:xfrm>
            <a:off x="5315987" y="2175926"/>
            <a:ext cx="5109091" cy="1069845"/>
          </a:xfrm>
          <a:prstGeom prst="rect">
            <a:avLst/>
          </a:prstGeom>
          <a:noFill/>
        </p:spPr>
        <p:txBody>
          <a:bodyPr wrap="none" rtlCol="0">
            <a:spAutoFit/>
          </a:bodyPr>
          <a:lstStyle/>
          <a:p>
            <a:pPr>
              <a:lnSpc>
                <a:spcPct val="150000"/>
              </a:lnSpc>
            </a:pPr>
            <a:r>
              <a:rPr lang="zh-CN" altLang="en-US" sz="48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莫兰迪的横向对比</a:t>
            </a:r>
            <a:endParaRPr lang="zh-CN" altLang="en-US" sz="48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a:extLst>
              <a:ext uri="{FF2B5EF4-FFF2-40B4-BE49-F238E27FC236}">
                <a16:creationId xmlns="" xmlns:a16="http://schemas.microsoft.com/office/drawing/2014/main" id="{29614DEB-9765-4D66-8AC0-9C751AACC9FE}"/>
              </a:ext>
            </a:extLst>
          </p:cNvPr>
          <p:cNvSpPr txBox="1"/>
          <p:nvPr/>
        </p:nvSpPr>
        <p:spPr>
          <a:xfrm>
            <a:off x="5381296" y="3865319"/>
            <a:ext cx="6274888" cy="507831"/>
          </a:xfrm>
          <a:prstGeom prst="rect">
            <a:avLst/>
          </a:prstGeom>
          <a:noFill/>
        </p:spPr>
        <p:txBody>
          <a:bodyPr wrap="square" rtlCol="0">
            <a:spAutoFit/>
          </a:bodyPr>
          <a:lstStyle/>
          <a:p>
            <a:pPr>
              <a:lnSpc>
                <a:spcPct val="150000"/>
              </a:lnSpc>
            </a:pPr>
            <a:r>
              <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组</a:t>
            </a:r>
            <a:r>
              <a:rPr lang="zh-CN" altLang="en-US"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长</a:t>
            </a:r>
            <a:r>
              <a:rPr lang="en-US" altLang="zh-CN"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GROUP 3  </a:t>
            </a:r>
            <a:r>
              <a:rPr lang="zh-CN" altLang="en-US"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朱雨珂</a:t>
            </a:r>
            <a:endPar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a:extLst>
              <a:ext uri="{FF2B5EF4-FFF2-40B4-BE49-F238E27FC236}">
                <a16:creationId xmlns="" xmlns:a16="http://schemas.microsoft.com/office/drawing/2014/main" id="{043748E3-DFA3-4D6E-A898-E49507DCB4FE}"/>
              </a:ext>
            </a:extLst>
          </p:cNvPr>
          <p:cNvSpPr txBox="1"/>
          <p:nvPr/>
        </p:nvSpPr>
        <p:spPr>
          <a:xfrm>
            <a:off x="2302403" y="2055547"/>
            <a:ext cx="2270173" cy="2434193"/>
          </a:xfrm>
          <a:prstGeom prst="rect">
            <a:avLst/>
          </a:prstGeom>
          <a:noFill/>
        </p:spPr>
        <p:txBody>
          <a:bodyPr wrap="none" rtlCol="0">
            <a:spAutoFit/>
          </a:bodyPr>
          <a:lstStyle/>
          <a:p>
            <a:pPr algn="l">
              <a:lnSpc>
                <a:spcPct val="150000"/>
              </a:lnSpc>
            </a:pPr>
            <a:r>
              <a:rPr lang="en-US" altLang="zh-CN" sz="115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07.</a:t>
            </a:r>
            <a:endParaRPr lang="zh-CN" altLang="en-US" sz="1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25">
            <a:extLst>
              <a:ext uri="{FF2B5EF4-FFF2-40B4-BE49-F238E27FC236}">
                <a16:creationId xmlns="" xmlns:a16="http://schemas.microsoft.com/office/drawing/2014/main" id="{06EA8D06-D18E-4619-99EA-EB9FF62BB353}"/>
              </a:ext>
            </a:extLst>
          </p:cNvPr>
          <p:cNvSpPr txBox="1"/>
          <p:nvPr/>
        </p:nvSpPr>
        <p:spPr>
          <a:xfrm>
            <a:off x="5392557" y="3117829"/>
            <a:ext cx="5887065" cy="458908"/>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MORANDI AND OTHER COLORS</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216355288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4309578"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Part1.1——</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马卡龙色简介</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nvGrpSpPr>
        <p:grpSpPr>
          <a:xfrm>
            <a:off x="-466016" y="-466016"/>
            <a:ext cx="12380109" cy="7440557"/>
            <a:chOff x="-466016" y="-466016"/>
            <a:chExt cx="12380109" cy="7440557"/>
          </a:xfrm>
        </p:grpSpPr>
        <p:grpSp>
          <p:nvGrpSpPr>
            <p:cNvPr id="10" name="组合 4"/>
            <p:cNvGrpSpPr/>
            <p:nvPr/>
          </p:nvGrpSpPr>
          <p:grpSpPr>
            <a:xfrm>
              <a:off x="10497669" y="4930588"/>
              <a:ext cx="1416424" cy="1927412"/>
              <a:chOff x="10497669" y="4930588"/>
              <a:chExt cx="1416424" cy="1927412"/>
            </a:xfrm>
          </p:grpSpPr>
          <p:sp>
            <p:nvSpPr>
              <p:cNvPr id="18" name="矩形 17"/>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5" name="矩形 14">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组合 14"/>
            <p:cNvGrpSpPr/>
            <p:nvPr/>
          </p:nvGrpSpPr>
          <p:grpSpPr>
            <a:xfrm>
              <a:off x="313765" y="1954306"/>
              <a:ext cx="555811" cy="5020235"/>
              <a:chOff x="313765" y="1954306"/>
              <a:chExt cx="555811" cy="5020235"/>
            </a:xfrm>
          </p:grpSpPr>
          <p:sp>
            <p:nvSpPr>
              <p:cNvPr id="13" name="矩形 12"/>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14" name="矩形 13"/>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1" name="组合 10">
            <a:extLst>
              <a:ext uri="{FF2B5EF4-FFF2-40B4-BE49-F238E27FC236}">
                <a16:creationId xmlns="" xmlns:a16="http://schemas.microsoft.com/office/drawing/2014/main" id="{A55B6E81-6B1C-43C4-B720-EF6A0A649936}"/>
              </a:ext>
            </a:extLst>
          </p:cNvPr>
          <p:cNvGrpSpPr/>
          <p:nvPr/>
        </p:nvGrpSpPr>
        <p:grpSpPr>
          <a:xfrm>
            <a:off x="1348440" y="1234890"/>
            <a:ext cx="4801348" cy="4753535"/>
            <a:chOff x="1047556" y="1526613"/>
            <a:chExt cx="4765489" cy="1965512"/>
          </a:xfrm>
        </p:grpSpPr>
        <p:sp>
          <p:nvSpPr>
            <p:cNvPr id="22" name="矩形 21">
              <a:extLst>
                <a:ext uri="{FF2B5EF4-FFF2-40B4-BE49-F238E27FC236}">
                  <a16:creationId xmlns="" xmlns:a16="http://schemas.microsoft.com/office/drawing/2014/main" id="{3F12AD03-42D5-4E99-8603-0B1803AD0250}"/>
                </a:ext>
              </a:extLst>
            </p:cNvPr>
            <p:cNvSpPr/>
            <p:nvPr/>
          </p:nvSpPr>
          <p:spPr>
            <a:xfrm>
              <a:off x="1047556" y="1526613"/>
              <a:ext cx="4765489" cy="1965512"/>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文本框 13">
              <a:extLst>
                <a:ext uri="{FF2B5EF4-FFF2-40B4-BE49-F238E27FC236}">
                  <a16:creationId xmlns="" xmlns:a16="http://schemas.microsoft.com/office/drawing/2014/main" id="{852EBF31-AB2F-4A7F-BB68-AC3BB65F2B7C}"/>
                </a:ext>
              </a:extLst>
            </p:cNvPr>
            <p:cNvSpPr txBox="1"/>
            <p:nvPr/>
          </p:nvSpPr>
          <p:spPr>
            <a:xfrm>
              <a:off x="1452116" y="1700579"/>
              <a:ext cx="3887907" cy="1545927"/>
            </a:xfrm>
            <a:prstGeom prst="rect">
              <a:avLst/>
            </a:prstGeom>
            <a:noFill/>
          </p:spPr>
          <p:txBody>
            <a:bodyPr wrap="square" rtlCol="0">
              <a:spAutoFit/>
            </a:bodyPr>
            <a:lstStyle/>
            <a:p>
              <a:pPr>
                <a:lnSpc>
                  <a:spcPct val="150000"/>
                </a:lnSpc>
              </a:pPr>
              <a:r>
                <a:rPr lang="zh-CN" altLang="zh-CN" sz="2000" dirty="0" smtClean="0">
                  <a:solidFill>
                    <a:srgbClr val="DCD8D9"/>
                  </a:solidFill>
                </a:rPr>
                <a:t>被称为莫兰迪色系“姐妹”的马卡龙色系源于一种法国甜点马卡龙——又称作玛卡龙、杏仁小圆饼、少女的酥胸，是近几年来风靡全世界可谓是人人都喜 爱的甜品，除了味道受人追捧外，其粉粉嫩嫩类似糖果色的色系也受到众多设 计大师和潮人的追捧。</a:t>
              </a:r>
              <a:endParaRPr lang="zh-CN" altLang="zh-CN" sz="2000" dirty="0">
                <a:solidFill>
                  <a:srgbClr val="DCD8D9"/>
                </a:solidFill>
              </a:endParaRPr>
            </a:p>
          </p:txBody>
        </p:sp>
      </p:grpSp>
      <p:pic>
        <p:nvPicPr>
          <p:cNvPr id="24" name="图片 23"/>
          <p:cNvPicPr/>
          <p:nvPr/>
        </p:nvPicPr>
        <p:blipFill>
          <a:blip r:embed="rId3" cstate="print"/>
          <a:srcRect/>
          <a:stretch>
            <a:fillRect/>
          </a:stretch>
        </p:blipFill>
        <p:spPr bwMode="auto">
          <a:xfrm>
            <a:off x="6396266" y="1257112"/>
            <a:ext cx="3706958" cy="4731311"/>
          </a:xfrm>
          <a:prstGeom prst="rect">
            <a:avLst/>
          </a:prstGeom>
          <a:noFill/>
          <a:ln w="9525">
            <a:noFill/>
            <a:miter lim="800000"/>
            <a:headEnd/>
            <a:tailEnd/>
          </a:ln>
        </p:spPr>
      </p:pic>
    </p:spTree>
    <p:extLst>
      <p:ext uri="{BB962C8B-B14F-4D97-AF65-F5344CB8AC3E}">
        <p14:creationId xmlns="" xmlns:p14="http://schemas.microsoft.com/office/powerpoint/2010/main" val="320653308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 xmlns:a16="http://schemas.microsoft.com/office/drawing/2014/main" id="{0AB541A6-E143-4E54-A678-49A4878E68E7}"/>
              </a:ext>
            </a:extLst>
          </p:cNvPr>
          <p:cNvSpPr txBox="1"/>
          <p:nvPr/>
        </p:nvSpPr>
        <p:spPr>
          <a:xfrm>
            <a:off x="455173" y="126380"/>
            <a:ext cx="6823086"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Part1.2——</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马卡龙色与莫兰迪色色卡对比</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5">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7" name="矩形 6">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 name="图片 1"/>
          <p:cNvPicPr/>
          <p:nvPr/>
        </p:nvPicPr>
        <p:blipFill>
          <a:blip r:embed="rId2" cstate="print"/>
          <a:srcRect/>
          <a:stretch>
            <a:fillRect/>
          </a:stretch>
        </p:blipFill>
        <p:spPr bwMode="auto">
          <a:xfrm>
            <a:off x="1668929" y="1988775"/>
            <a:ext cx="8834403" cy="1673678"/>
          </a:xfrm>
          <a:prstGeom prst="rect">
            <a:avLst/>
          </a:prstGeom>
          <a:noFill/>
          <a:ln w="9525">
            <a:noFill/>
            <a:miter lim="800000"/>
            <a:headEnd/>
            <a:tailEnd/>
          </a:ln>
        </p:spPr>
      </p:pic>
      <p:pic>
        <p:nvPicPr>
          <p:cNvPr id="3" name="图片 2"/>
          <p:cNvPicPr/>
          <p:nvPr/>
        </p:nvPicPr>
        <p:blipFill>
          <a:blip r:embed="rId3" cstate="print"/>
          <a:srcRect/>
          <a:stretch>
            <a:fillRect/>
          </a:stretch>
        </p:blipFill>
        <p:spPr bwMode="auto">
          <a:xfrm>
            <a:off x="1723419" y="4034975"/>
            <a:ext cx="8801146" cy="1678419"/>
          </a:xfrm>
          <a:prstGeom prst="rect">
            <a:avLst/>
          </a:prstGeom>
          <a:noFill/>
          <a:ln w="9525">
            <a:noFill/>
            <a:miter lim="800000"/>
            <a:headEnd/>
            <a:tailEnd/>
          </a:ln>
        </p:spPr>
      </p:pic>
      <p:sp>
        <p:nvSpPr>
          <p:cNvPr id="10" name="TextBox 9"/>
          <p:cNvSpPr txBox="1"/>
          <p:nvPr/>
        </p:nvSpPr>
        <p:spPr>
          <a:xfrm>
            <a:off x="1894565" y="1326776"/>
            <a:ext cx="8556777" cy="553998"/>
          </a:xfrm>
          <a:prstGeom prst="rect">
            <a:avLst/>
          </a:prstGeom>
          <a:noFill/>
        </p:spPr>
        <p:txBody>
          <a:bodyPr wrap="square" rtlCol="0">
            <a:spAutoFit/>
          </a:bodyPr>
          <a:lstStyle/>
          <a:p>
            <a:pPr algn="l">
              <a:lnSpc>
                <a:spcPct val="150000"/>
              </a:lnSpc>
            </a:pPr>
            <a:r>
              <a:rPr lang="zh-CN" altLang="en-US" sz="2000" dirty="0" smtClean="0">
                <a:solidFill>
                  <a:schemeClr val="tx1">
                    <a:lumMod val="75000"/>
                    <a:lumOff val="25000"/>
                  </a:schemeClr>
                </a:solidFill>
                <a:latin typeface="微软雅黑" pitchFamily="34" charset="-122"/>
                <a:ea typeface="微软雅黑" pitchFamily="34" charset="-122"/>
              </a:rPr>
              <a:t>   柠檬黄             薄荷绿               湖蓝            草地云雀黄      绽放大理菊 </a:t>
            </a:r>
          </a:p>
        </p:txBody>
      </p:sp>
      <p:sp>
        <p:nvSpPr>
          <p:cNvPr id="11" name="TextBox 10"/>
          <p:cNvSpPr txBox="1"/>
          <p:nvPr/>
        </p:nvSpPr>
        <p:spPr>
          <a:xfrm>
            <a:off x="1066801" y="2008837"/>
            <a:ext cx="365756" cy="1592109"/>
          </a:xfrm>
          <a:prstGeom prst="rect">
            <a:avLst/>
          </a:prstGeom>
          <a:noFill/>
        </p:spPr>
        <p:txBody>
          <a:bodyPr wrap="square" rtlCol="0">
            <a:spAutoFit/>
          </a:bodyPr>
          <a:lstStyle/>
          <a:p>
            <a:pPr algn="l">
              <a:lnSpc>
                <a:spcPct val="150000"/>
              </a:lnSpc>
            </a:pPr>
            <a:r>
              <a:rPr lang="zh-CN" altLang="en-US" sz="2000" dirty="0" smtClean="0">
                <a:solidFill>
                  <a:schemeClr val="tx1">
                    <a:lumMod val="75000"/>
                    <a:lumOff val="25000"/>
                  </a:schemeClr>
                </a:solidFill>
                <a:latin typeface="微软雅黑" pitchFamily="34" charset="-122"/>
                <a:ea typeface="微软雅黑" pitchFamily="34" charset="-122"/>
              </a:rPr>
              <a:t>马卡龙</a:t>
            </a:r>
          </a:p>
        </p:txBody>
      </p:sp>
      <p:sp>
        <p:nvSpPr>
          <p:cNvPr id="13" name="TextBox 12"/>
          <p:cNvSpPr txBox="1"/>
          <p:nvPr/>
        </p:nvSpPr>
        <p:spPr>
          <a:xfrm>
            <a:off x="1076426" y="4024947"/>
            <a:ext cx="365756" cy="1592109"/>
          </a:xfrm>
          <a:prstGeom prst="rect">
            <a:avLst/>
          </a:prstGeom>
          <a:noFill/>
        </p:spPr>
        <p:txBody>
          <a:bodyPr wrap="square" rtlCol="0">
            <a:spAutoFit/>
          </a:bodyPr>
          <a:lstStyle/>
          <a:p>
            <a:pPr algn="l">
              <a:lnSpc>
                <a:spcPct val="150000"/>
              </a:lnSpc>
            </a:pPr>
            <a:r>
              <a:rPr lang="zh-CN" altLang="en-US" sz="2000" dirty="0" smtClean="0">
                <a:solidFill>
                  <a:schemeClr val="tx1">
                    <a:lumMod val="75000"/>
                    <a:lumOff val="25000"/>
                  </a:schemeClr>
                </a:solidFill>
                <a:latin typeface="微软雅黑" pitchFamily="34" charset="-122"/>
                <a:ea typeface="微软雅黑" pitchFamily="34" charset="-122"/>
              </a:rPr>
              <a:t>莫兰迪</a:t>
            </a:r>
          </a:p>
        </p:txBody>
      </p:sp>
      <p:sp>
        <p:nvSpPr>
          <p:cNvPr id="14" name="TextBox 13"/>
          <p:cNvSpPr txBox="1"/>
          <p:nvPr/>
        </p:nvSpPr>
        <p:spPr>
          <a:xfrm>
            <a:off x="1798313" y="5830424"/>
            <a:ext cx="8556777" cy="559017"/>
          </a:xfrm>
          <a:prstGeom prst="rect">
            <a:avLst/>
          </a:prstGeom>
          <a:noFill/>
        </p:spPr>
        <p:txBody>
          <a:bodyPr wrap="square" rtlCol="0">
            <a:spAutoFit/>
          </a:bodyPr>
          <a:lstStyle/>
          <a:p>
            <a:pPr algn="l">
              <a:lnSpc>
                <a:spcPct val="150000"/>
              </a:lnSpc>
            </a:pPr>
            <a:r>
              <a:rPr lang="zh-CN" altLang="en-US" sz="2000" dirty="0" smtClean="0">
                <a:solidFill>
                  <a:schemeClr val="tx1">
                    <a:lumMod val="75000"/>
                    <a:lumOff val="25000"/>
                  </a:schemeClr>
                </a:solidFill>
                <a:latin typeface="微软雅黑" pitchFamily="34" charset="-122"/>
                <a:ea typeface="微软雅黑" pitchFamily="34" charset="-122"/>
              </a:rPr>
              <a:t>     豆沙绿             雾霾蓝               灰紫                  烟粉                 砖红</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ppt_x</p:attrName>
                                        </p:attrNameLst>
                                      </p:cBhvr>
                                      <p:tavLst>
                                        <p:tav tm="0">
                                          <p:val>
                                            <p:strVal val="#ppt_x-.2"/>
                                          </p:val>
                                        </p:tav>
                                        <p:tav tm="100000">
                                          <p:val>
                                            <p:strVal val="#ppt_x"/>
                                          </p:val>
                                        </p:tav>
                                      </p:tavLst>
                                    </p:anim>
                                    <p:anim calcmode="lin" valueType="num">
                                      <p:cBhvr>
                                        <p:cTn id="15"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ppt_x</p:attrName>
                                        </p:attrNameLst>
                                      </p:cBhvr>
                                      <p:tavLst>
                                        <p:tav tm="0">
                                          <p:val>
                                            <p:strVal val="#ppt_x-.2"/>
                                          </p:val>
                                        </p:tav>
                                        <p:tav tm="100000">
                                          <p:val>
                                            <p:strVal val="#ppt_x"/>
                                          </p:val>
                                        </p:tav>
                                      </p:tavLst>
                                    </p:anim>
                                    <p:anim calcmode="lin" valueType="num">
                                      <p:cBhvr>
                                        <p:cTn id="22"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1000" fill="hold"/>
                                        <p:tgtEl>
                                          <p:spTgt spid="14"/>
                                        </p:tgtEl>
                                        <p:attrNameLst>
                                          <p:attrName>ppt_x</p:attrName>
                                        </p:attrNameLst>
                                      </p:cBhvr>
                                      <p:tavLst>
                                        <p:tav tm="0">
                                          <p:val>
                                            <p:strVal val="#ppt_x-.2"/>
                                          </p:val>
                                        </p:tav>
                                        <p:tav tm="100000">
                                          <p:val>
                                            <p:strVal val="#ppt_x"/>
                                          </p:val>
                                        </p:tav>
                                      </p:tavLst>
                                    </p:anim>
                                    <p:anim calcmode="lin" valueType="num">
                                      <p:cBhvr>
                                        <p:cTn id="29"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 xmlns:a16="http://schemas.microsoft.com/office/drawing/2014/main" id="{0AB541A6-E143-4E54-A678-49A4878E68E7}"/>
              </a:ext>
            </a:extLst>
          </p:cNvPr>
          <p:cNvSpPr txBox="1"/>
          <p:nvPr/>
        </p:nvSpPr>
        <p:spPr>
          <a:xfrm>
            <a:off x="455173" y="126380"/>
            <a:ext cx="6464014"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Part1.3——</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马卡龙色与莫兰迪色之异同</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5">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7" name="矩形 6">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aphicFrame>
        <p:nvGraphicFramePr>
          <p:cNvPr id="15" name="表格 14"/>
          <p:cNvGraphicFramePr>
            <a:graphicFrameLocks noGrp="1"/>
          </p:cNvGraphicFramePr>
          <p:nvPr/>
        </p:nvGraphicFramePr>
        <p:xfrm>
          <a:off x="1875228" y="986119"/>
          <a:ext cx="7985948" cy="5262280"/>
        </p:xfrm>
        <a:graphic>
          <a:graphicData uri="http://schemas.openxmlformats.org/drawingml/2006/table">
            <a:tbl>
              <a:tblPr/>
              <a:tblGrid>
                <a:gridCol w="2661358"/>
                <a:gridCol w="2662295"/>
                <a:gridCol w="2662295"/>
              </a:tblGrid>
              <a:tr h="526228">
                <a:tc>
                  <a:txBody>
                    <a:bodyPr/>
                    <a:lstStyle/>
                    <a:p>
                      <a:pPr>
                        <a:lnSpc>
                          <a:spcPct val="115000"/>
                        </a:lnSpc>
                        <a:spcBef>
                          <a:spcPts val="850"/>
                        </a:spcBef>
                        <a:spcAft>
                          <a:spcPts val="850"/>
                        </a:spcAft>
                      </a:pPr>
                      <a:endParaRPr lang="en-US" sz="1050" kern="100" dirty="0">
                        <a:latin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马卡龙色系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a:latin typeface="微软雅黑" pitchFamily="34" charset="-122"/>
                          <a:ea typeface="微软雅黑" pitchFamily="34" charset="-122"/>
                          <a:cs typeface="Times New Roman"/>
                        </a:rPr>
                        <a:t>莫兰迪色系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6228">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饱和度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中</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a:latin typeface="微软雅黑" pitchFamily="34" charset="-122"/>
                          <a:ea typeface="微软雅黑" pitchFamily="34" charset="-122"/>
                          <a:cs typeface="Times New Roman"/>
                        </a:rPr>
                        <a:t>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6228">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明度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a:latin typeface="微软雅黑" pitchFamily="34" charset="-122"/>
                          <a:ea typeface="微软雅黑" pitchFamily="34" charset="-122"/>
                          <a:cs typeface="Times New Roman"/>
                        </a:rPr>
                        <a:t>较高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6228">
                <a:tc>
                  <a:txBody>
                    <a:bodyPr/>
                    <a:lstStyle/>
                    <a:p>
                      <a:pPr>
                        <a:lnSpc>
                          <a:spcPct val="115000"/>
                        </a:lnSpc>
                        <a:spcBef>
                          <a:spcPts val="850"/>
                        </a:spcBef>
                        <a:spcAft>
                          <a:spcPts val="850"/>
                        </a:spcAft>
                      </a:pPr>
                      <a:r>
                        <a:rPr lang="zh-CN" altLang="en-US" sz="1800" kern="100" dirty="0" smtClean="0">
                          <a:latin typeface="微软雅黑" pitchFamily="34" charset="-122"/>
                          <a:ea typeface="微软雅黑" pitchFamily="34" charset="-122"/>
                          <a:cs typeface="Times New Roman"/>
                        </a:rPr>
                        <a:t>空间视觉效果</a:t>
                      </a:r>
                      <a:endParaRPr lang="zh-CN" sz="1800" kern="100" dirty="0">
                        <a:latin typeface="微软雅黑" pitchFamily="34" charset="-122"/>
                        <a:ea typeface="微软雅黑" pitchFamily="34"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altLang="en-US" sz="1800" kern="100" dirty="0" smtClean="0">
                          <a:latin typeface="微软雅黑" pitchFamily="34" charset="-122"/>
                          <a:ea typeface="微软雅黑" pitchFamily="34" charset="-122"/>
                          <a:cs typeface="Times New Roman"/>
                        </a:rPr>
                        <a:t>空间放大</a:t>
                      </a:r>
                      <a:endParaRPr lang="zh-CN" sz="1800" kern="100" dirty="0">
                        <a:latin typeface="微软雅黑" pitchFamily="34" charset="-122"/>
                        <a:ea typeface="微软雅黑" pitchFamily="34"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altLang="en-US" sz="1800" kern="100" dirty="0" smtClean="0">
                          <a:latin typeface="微软雅黑" pitchFamily="34" charset="-122"/>
                          <a:ea typeface="微软雅黑" pitchFamily="34" charset="-122"/>
                          <a:cs typeface="Times New Roman"/>
                        </a:rPr>
                        <a:t>空间放大</a:t>
                      </a:r>
                      <a:endParaRPr lang="zh-CN" sz="1800" kern="100" dirty="0">
                        <a:latin typeface="微软雅黑" pitchFamily="34" charset="-122"/>
                        <a:ea typeface="微软雅黑" pitchFamily="34" charset="-12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6228">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适用群体（大多数）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年轻女性、孩子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成熟女性、男性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6228">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适用季节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a:latin typeface="微软雅黑" pitchFamily="34" charset="-122"/>
                          <a:ea typeface="微软雅黑" pitchFamily="34" charset="-122"/>
                          <a:cs typeface="Times New Roman"/>
                        </a:rPr>
                        <a:t>早春、春夏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秋冬</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2456">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流行领域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Bef>
                          <a:spcPts val="850"/>
                        </a:spcBef>
                        <a:spcAft>
                          <a:spcPts val="850"/>
                        </a:spcAft>
                      </a:pPr>
                      <a:r>
                        <a:rPr lang="zh-CN" sz="1800" kern="100">
                          <a:latin typeface="微软雅黑" pitchFamily="34" charset="-122"/>
                          <a:ea typeface="微软雅黑" pitchFamily="34" charset="-122"/>
                          <a:cs typeface="Times New Roman"/>
                        </a:rPr>
                        <a:t>女装童装、食品、玩具、家装、广告设计等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altLang="en-US" sz="1800" kern="100" dirty="0" smtClean="0">
                          <a:latin typeface="微软雅黑" pitchFamily="34" charset="-122"/>
                          <a:ea typeface="微软雅黑" pitchFamily="34" charset="-122"/>
                          <a:cs typeface="Times New Roman"/>
                        </a:rPr>
                        <a:t>高级</a:t>
                      </a:r>
                      <a:r>
                        <a:rPr lang="zh-CN" sz="1800" kern="100" dirty="0" smtClean="0">
                          <a:latin typeface="微软雅黑" pitchFamily="34" charset="-122"/>
                          <a:ea typeface="微软雅黑" pitchFamily="34" charset="-122"/>
                          <a:cs typeface="Times New Roman"/>
                        </a:rPr>
                        <a:t>服</a:t>
                      </a:r>
                      <a:r>
                        <a:rPr lang="zh-CN" sz="1800" kern="100" dirty="0">
                          <a:latin typeface="微软雅黑" pitchFamily="34" charset="-122"/>
                          <a:ea typeface="微软雅黑" pitchFamily="34" charset="-122"/>
                          <a:cs typeface="Times New Roman"/>
                        </a:rPr>
                        <a:t>装、简约家装、公务设计、艺术设计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2456">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概念形容词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a:latin typeface="微软雅黑" pitchFamily="34" charset="-122"/>
                          <a:ea typeface="微软雅黑" pitchFamily="34" charset="-122"/>
                          <a:cs typeface="Times New Roman"/>
                        </a:rPr>
                        <a:t>活泼、甜美、清新、温馨、缤纷、生命力</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Bef>
                          <a:spcPts val="850"/>
                        </a:spcBef>
                        <a:spcAft>
                          <a:spcPts val="850"/>
                        </a:spcAft>
                      </a:pPr>
                      <a:r>
                        <a:rPr lang="zh-CN" sz="1800" kern="100" dirty="0">
                          <a:latin typeface="微软雅黑" pitchFamily="34" charset="-122"/>
                          <a:ea typeface="微软雅黑" pitchFamily="34" charset="-122"/>
                          <a:cs typeface="Times New Roman"/>
                        </a:rPr>
                        <a:t>含蓄、悠远、宁静、舒适、柔和、距离感</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16" name="组合 15"/>
          <p:cNvGrpSpPr/>
          <p:nvPr/>
        </p:nvGrpSpPr>
        <p:grpSpPr>
          <a:xfrm>
            <a:off x="-466016" y="-466016"/>
            <a:ext cx="12380109" cy="7440557"/>
            <a:chOff x="-466016" y="-466016"/>
            <a:chExt cx="12380109" cy="7440557"/>
          </a:xfrm>
        </p:grpSpPr>
        <p:grpSp>
          <p:nvGrpSpPr>
            <p:cNvPr id="17" name="组合 4"/>
            <p:cNvGrpSpPr/>
            <p:nvPr/>
          </p:nvGrpSpPr>
          <p:grpSpPr>
            <a:xfrm>
              <a:off x="10497669" y="4930588"/>
              <a:ext cx="1416424" cy="1927412"/>
              <a:chOff x="10497669" y="4930588"/>
              <a:chExt cx="1416424" cy="1927412"/>
            </a:xfrm>
          </p:grpSpPr>
          <p:sp>
            <p:nvSpPr>
              <p:cNvPr id="25" name="矩形 24"/>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22" name="矩形 21">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23">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 name="组合 14"/>
            <p:cNvGrpSpPr/>
            <p:nvPr/>
          </p:nvGrpSpPr>
          <p:grpSpPr>
            <a:xfrm>
              <a:off x="313765" y="1954306"/>
              <a:ext cx="555811" cy="5020235"/>
              <a:chOff x="313765" y="1954306"/>
              <a:chExt cx="555811" cy="5020235"/>
            </a:xfrm>
          </p:grpSpPr>
          <p:sp>
            <p:nvSpPr>
              <p:cNvPr id="20" name="矩形 19"/>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21" name="矩形 20"/>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 xmlns:a16="http://schemas.microsoft.com/office/drawing/2014/main" id="{23E7792E-4890-4799-8A00-6E4139782D4B}"/>
              </a:ext>
            </a:extLst>
          </p:cNvPr>
          <p:cNvSpPr/>
          <p:nvPr/>
        </p:nvSpPr>
        <p:spPr>
          <a:xfrm>
            <a:off x="1443320" y="1497105"/>
            <a:ext cx="4025151" cy="4563036"/>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9CDAD"/>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TextBox 1"/>
          <p:cNvSpPr txBox="1"/>
          <p:nvPr/>
        </p:nvSpPr>
        <p:spPr>
          <a:xfrm>
            <a:off x="1631578" y="1882589"/>
            <a:ext cx="3720352" cy="3353803"/>
          </a:xfrm>
          <a:prstGeom prst="rect">
            <a:avLst/>
          </a:prstGeom>
          <a:noFill/>
        </p:spPr>
        <p:txBody>
          <a:bodyPr wrap="square" rtlCol="0">
            <a:spAutoFit/>
          </a:bodyPr>
          <a:lstStyle/>
          <a:p>
            <a:pPr>
              <a:lnSpc>
                <a:spcPct val="150000"/>
              </a:lnSpc>
            </a:pPr>
            <a:r>
              <a:rPr lang="zh-CN" altLang="zh-CN" sz="2400" dirty="0" smtClean="0"/>
              <a:t>马卡龙色系热情、富有生命张力</a:t>
            </a:r>
            <a:r>
              <a:rPr lang="zh-CN" altLang="en-US" sz="2400" dirty="0" smtClean="0"/>
              <a:t>，</a:t>
            </a:r>
            <a:r>
              <a:rPr lang="zh-CN" altLang="zh-CN" sz="2400" dirty="0" smtClean="0"/>
              <a:t>用缤纷但不张扬的色彩抒情，更好地帮助人们表达内心丰富情绪，更多给人以感官上的满足感和生活的趣味。</a:t>
            </a:r>
            <a:endParaRPr lang="zh-CN" altLang="en-US" sz="2400" dirty="0" smtClean="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grpSp>
        <p:nvGrpSpPr>
          <p:cNvPr id="3" name="组合 2"/>
          <p:cNvGrpSpPr/>
          <p:nvPr/>
        </p:nvGrpSpPr>
        <p:grpSpPr>
          <a:xfrm>
            <a:off x="-466016" y="-466016"/>
            <a:ext cx="12380109" cy="7440557"/>
            <a:chOff x="-466016" y="-466016"/>
            <a:chExt cx="12380109" cy="7440557"/>
          </a:xfrm>
        </p:grpSpPr>
        <p:grpSp>
          <p:nvGrpSpPr>
            <p:cNvPr id="4" name="组合 4"/>
            <p:cNvGrpSpPr/>
            <p:nvPr/>
          </p:nvGrpSpPr>
          <p:grpSpPr>
            <a:xfrm>
              <a:off x="10497669" y="4930588"/>
              <a:ext cx="1416424" cy="1927412"/>
              <a:chOff x="10497669" y="4930588"/>
              <a:chExt cx="1416424" cy="1927412"/>
            </a:xfrm>
          </p:grpSpPr>
          <p:sp>
            <p:nvSpPr>
              <p:cNvPr id="12" name="矩形 11"/>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9" name="矩形 8">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组合 14"/>
            <p:cNvGrpSpPr/>
            <p:nvPr/>
          </p:nvGrpSpPr>
          <p:grpSpPr>
            <a:xfrm>
              <a:off x="313765" y="1954306"/>
              <a:ext cx="555811" cy="5020235"/>
              <a:chOff x="313765" y="1954306"/>
              <a:chExt cx="555811" cy="5020235"/>
            </a:xfrm>
          </p:grpSpPr>
          <p:sp>
            <p:nvSpPr>
              <p:cNvPr id="7" name="矩形 6"/>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8" name="矩形 7"/>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5">
            <a:extLst>
              <a:ext uri="{FF2B5EF4-FFF2-40B4-BE49-F238E27FC236}">
                <a16:creationId xmlns="" xmlns:a16="http://schemas.microsoft.com/office/drawing/2014/main" id="{0AB541A6-E143-4E54-A678-49A4878E68E7}"/>
              </a:ext>
            </a:extLst>
          </p:cNvPr>
          <p:cNvSpPr txBox="1"/>
          <p:nvPr/>
        </p:nvSpPr>
        <p:spPr>
          <a:xfrm>
            <a:off x="455173" y="126380"/>
            <a:ext cx="7182159"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Part1.4——</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马卡龙色与莫兰迪色的流行分析</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 xmlns:a16="http://schemas.microsoft.com/office/drawing/2014/main" id="{23E7792E-4890-4799-8A00-6E4139782D4B}"/>
              </a:ext>
            </a:extLst>
          </p:cNvPr>
          <p:cNvSpPr/>
          <p:nvPr/>
        </p:nvSpPr>
        <p:spPr>
          <a:xfrm>
            <a:off x="5988424" y="1506070"/>
            <a:ext cx="4016188" cy="4563036"/>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extBox 17"/>
          <p:cNvSpPr txBox="1"/>
          <p:nvPr/>
        </p:nvSpPr>
        <p:spPr>
          <a:xfrm>
            <a:off x="6266328" y="1900519"/>
            <a:ext cx="3684495" cy="3353803"/>
          </a:xfrm>
          <a:prstGeom prst="rect">
            <a:avLst/>
          </a:prstGeom>
          <a:noFill/>
        </p:spPr>
        <p:txBody>
          <a:bodyPr wrap="square" rtlCol="0">
            <a:spAutoFit/>
          </a:bodyPr>
          <a:lstStyle/>
          <a:p>
            <a:pPr>
              <a:lnSpc>
                <a:spcPct val="150000"/>
              </a:lnSpc>
            </a:pPr>
            <a:r>
              <a:rPr lang="zh-CN" altLang="zh-CN" sz="2400" dirty="0" smtClean="0">
                <a:solidFill>
                  <a:srgbClr val="DCD8D9"/>
                </a:solidFill>
              </a:rPr>
              <a:t>莫兰迪色系内敛、</a:t>
            </a:r>
            <a:r>
              <a:rPr lang="zh-CN" altLang="en-US" sz="2400" dirty="0" smtClean="0">
                <a:solidFill>
                  <a:srgbClr val="DCD8D9"/>
                </a:solidFill>
              </a:rPr>
              <a:t>有</a:t>
            </a:r>
            <a:r>
              <a:rPr lang="zh-CN" altLang="zh-CN" sz="2400" dirty="0" smtClean="0">
                <a:solidFill>
                  <a:srgbClr val="DCD8D9"/>
                </a:solidFill>
              </a:rPr>
              <a:t>距离感，抒情色彩较为柔和，且多以黏土色调的白色，单调的绿色和棕褐色为基础，满足了人们对含蓄、冷静、高级感的追求</a:t>
            </a:r>
            <a:endParaRPr lang="zh-CN" altLang="en-US" sz="2400" dirty="0" smtClean="0">
              <a:solidFill>
                <a:srgbClr val="DCD8D9"/>
              </a:solidFill>
              <a:latin typeface="字魂58号-创中黑" panose="00000500000000000000" pitchFamily="2" charset="-122"/>
              <a:ea typeface="字魂58号-创中黑" panose="00000500000000000000"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8"/>
                                        </p:tgtEl>
                                        <p:attrNameLst>
                                          <p:attrName>style.visibility</p:attrName>
                                        </p:attrNameLst>
                                      </p:cBhvr>
                                      <p:to>
                                        <p:strVal val="visible"/>
                                      </p:to>
                                    </p:set>
                                    <p:anim calcmode="discrete" valueType="clr">
                                      <p:cBhvr override="childStyle">
                                        <p:cTn id="14"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8"/>
                                        </p:tgtEl>
                                        <p:attrNameLst>
                                          <p:attrName>fillcolor</p:attrName>
                                        </p:attrNameLst>
                                      </p:cBhvr>
                                      <p:tavLst>
                                        <p:tav tm="0">
                                          <p:val>
                                            <p:clrVal>
                                              <a:schemeClr val="accent2"/>
                                            </p:clrVal>
                                          </p:val>
                                        </p:tav>
                                        <p:tav tm="50000">
                                          <p:val>
                                            <p:clrVal>
                                              <a:schemeClr val="hlink"/>
                                            </p:clrVal>
                                          </p:val>
                                        </p:tav>
                                      </p:tavLst>
                                    </p:anim>
                                    <p:set>
                                      <p:cBhvr>
                                        <p:cTn id="16" dur="80"/>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466016" y="-466016"/>
            <a:ext cx="12380109" cy="7324016"/>
            <a:chOff x="-466016" y="-466016"/>
            <a:chExt cx="12380109" cy="7324016"/>
          </a:xfrm>
        </p:grpSpPr>
        <p:grpSp>
          <p:nvGrpSpPr>
            <p:cNvPr id="2" name="组合 1"/>
            <p:cNvGrpSpPr/>
            <p:nvPr/>
          </p:nvGrpSpPr>
          <p:grpSpPr>
            <a:xfrm>
              <a:off x="-466016" y="-466016"/>
              <a:ext cx="12380109" cy="7324016"/>
              <a:chOff x="-466016" y="-466016"/>
              <a:chExt cx="12380109" cy="7324016"/>
            </a:xfrm>
          </p:grpSpPr>
          <p:grpSp>
            <p:nvGrpSpPr>
              <p:cNvPr id="3" name="组合 4"/>
              <p:cNvGrpSpPr/>
              <p:nvPr/>
            </p:nvGrpSpPr>
            <p:grpSpPr>
              <a:xfrm>
                <a:off x="10497669" y="4930588"/>
                <a:ext cx="1416424" cy="1927412"/>
                <a:chOff x="10497669" y="4930588"/>
                <a:chExt cx="1416424" cy="1927412"/>
              </a:xfrm>
            </p:grpSpPr>
            <p:sp>
              <p:nvSpPr>
                <p:cNvPr id="11" name="矩形 10"/>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8" name="矩形 7">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14" name="文本框 5">
              <a:extLst>
                <a:ext uri="{FF2B5EF4-FFF2-40B4-BE49-F238E27FC236}">
                  <a16:creationId xmlns="" xmlns:a16="http://schemas.microsoft.com/office/drawing/2014/main" id="{0AB541A6-E143-4E54-A678-49A4878E68E7}"/>
                </a:ext>
              </a:extLst>
            </p:cNvPr>
            <p:cNvSpPr txBox="1"/>
            <p:nvPr/>
          </p:nvSpPr>
          <p:spPr>
            <a:xfrm>
              <a:off x="455173" y="126380"/>
              <a:ext cx="4668650" cy="66255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Part2.1——</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中国传统色简介</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5" name="TextBox 14"/>
          <p:cNvSpPr txBox="1"/>
          <p:nvPr/>
        </p:nvSpPr>
        <p:spPr>
          <a:xfrm>
            <a:off x="1200691" y="1417726"/>
            <a:ext cx="7924801" cy="4708981"/>
          </a:xfrm>
          <a:prstGeom prst="rect">
            <a:avLst/>
          </a:prstGeom>
          <a:noFill/>
        </p:spPr>
        <p:txBody>
          <a:bodyPr wrap="square" rtlCol="0">
            <a:spAutoFit/>
          </a:bodyPr>
          <a:lstStyle/>
          <a:p>
            <a:pPr>
              <a:lnSpc>
                <a:spcPct val="150000"/>
              </a:lnSpc>
            </a:pPr>
            <a:r>
              <a:rPr lang="en-US" altLang="zh-CN" sz="2000" dirty="0" smtClean="0"/>
              <a:t>       </a:t>
            </a:r>
            <a:r>
              <a:rPr lang="zh-CN" altLang="zh-CN" sz="2000" dirty="0" smtClean="0"/>
              <a:t>五方五行的思维模式成熟于战国时期，即以五 方帝神为骨干，将自然、社会与人文关联配置，认为 五行是产生自然万物本源的</a:t>
            </a:r>
            <a:r>
              <a:rPr lang="en-US" altLang="zh-CN" sz="2000" dirty="0" smtClean="0"/>
              <a:t> 5 </a:t>
            </a:r>
            <a:r>
              <a:rPr lang="zh-CN" altLang="zh-CN" sz="2000" dirty="0" smtClean="0"/>
              <a:t>种元素，一切事物皆 源于此。随着中国文化格局的逐步完善，人们将天 道自然运动的五行法则与色彩建立关联，</a:t>
            </a:r>
            <a:r>
              <a:rPr lang="en-US" altLang="zh-CN" sz="2000" dirty="0" smtClean="0"/>
              <a:t>“</a:t>
            </a:r>
            <a:r>
              <a:rPr lang="zh-CN" altLang="zh-CN" sz="2000" dirty="0" smtClean="0"/>
              <a:t>金、木、 水、火、土</a:t>
            </a:r>
            <a:r>
              <a:rPr lang="en-US" altLang="zh-CN" sz="2000" dirty="0" smtClean="0"/>
              <a:t>”</a:t>
            </a:r>
            <a:r>
              <a:rPr lang="zh-CN" altLang="zh-CN" sz="2000" dirty="0" smtClean="0"/>
              <a:t>分别对应</a:t>
            </a:r>
            <a:r>
              <a:rPr lang="en-US" altLang="zh-CN" sz="2000" dirty="0" smtClean="0"/>
              <a:t>“</a:t>
            </a:r>
            <a:r>
              <a:rPr lang="zh-CN" altLang="zh-CN" sz="2000" dirty="0" smtClean="0"/>
              <a:t>白、青、黑、赤、黄</a:t>
            </a:r>
            <a:r>
              <a:rPr lang="en-US" altLang="zh-CN" sz="2000" dirty="0" smtClean="0"/>
              <a:t>”</a:t>
            </a:r>
            <a:r>
              <a:rPr lang="zh-CN" altLang="zh-CN" sz="2000" dirty="0" smtClean="0"/>
              <a:t>，根据春夏 秋冬与自然万象之变而选择衣、食、住、行的变化，并 提出</a:t>
            </a:r>
            <a:r>
              <a:rPr lang="en-US" altLang="zh-CN" sz="2000" dirty="0" smtClean="0"/>
              <a:t>“</a:t>
            </a:r>
            <a:r>
              <a:rPr lang="zh-CN" altLang="zh-CN" sz="2000" dirty="0" smtClean="0"/>
              <a:t>正色</a:t>
            </a:r>
            <a:r>
              <a:rPr lang="en-US" altLang="zh-CN" sz="2000" dirty="0" smtClean="0"/>
              <a:t>”</a:t>
            </a:r>
            <a:r>
              <a:rPr lang="zh-CN" altLang="zh-CN" sz="2000" dirty="0" smtClean="0"/>
              <a:t>与</a:t>
            </a:r>
            <a:r>
              <a:rPr lang="en-US" altLang="zh-CN" sz="2000" dirty="0" smtClean="0"/>
              <a:t>“</a:t>
            </a:r>
            <a:r>
              <a:rPr lang="zh-CN" altLang="zh-CN" sz="2000" dirty="0" smtClean="0"/>
              <a:t>间色</a:t>
            </a:r>
            <a:r>
              <a:rPr lang="en-US" altLang="zh-CN" sz="2000" dirty="0" smtClean="0"/>
              <a:t>”</a:t>
            </a:r>
            <a:r>
              <a:rPr lang="zh-CN" altLang="zh-CN" sz="2000" dirty="0" smtClean="0"/>
              <a:t>的色彩概念，从而形成五色观 理论，成为世界上最早的色彩体系。这种以五方 正色为基础的中国传统色彩理论，源自天人合一的 哲学思想，奠定了中国传统色彩体系与美学思想的 基础。 </a:t>
            </a:r>
          </a:p>
          <a:p>
            <a:pPr algn="l">
              <a:lnSpc>
                <a:spcPct val="150000"/>
              </a:lnSpc>
            </a:pPr>
            <a:endPar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grpSp>
        <p:nvGrpSpPr>
          <p:cNvPr id="17" name="组合 16">
            <a:extLst>
              <a:ext uri="{FF2B5EF4-FFF2-40B4-BE49-F238E27FC236}">
                <a16:creationId xmlns="" xmlns:a16="http://schemas.microsoft.com/office/drawing/2014/main" id="{D2C50502-D36F-46CA-9904-A73F5A4D8B9C}"/>
              </a:ext>
            </a:extLst>
          </p:cNvPr>
          <p:cNvGrpSpPr/>
          <p:nvPr/>
        </p:nvGrpSpPr>
        <p:grpSpPr>
          <a:xfrm rot="12690656" flipH="1" flipV="1">
            <a:off x="10660933" y="2153777"/>
            <a:ext cx="2363925" cy="6414915"/>
            <a:chOff x="8111936" y="1929433"/>
            <a:chExt cx="2638992" cy="4928567"/>
          </a:xfrm>
        </p:grpSpPr>
        <p:sp>
          <p:nvSpPr>
            <p:cNvPr id="18" name="矩形 17">
              <a:extLst>
                <a:ext uri="{FF2B5EF4-FFF2-40B4-BE49-F238E27FC236}">
                  <a16:creationId xmlns="" xmlns:a16="http://schemas.microsoft.com/office/drawing/2014/main" id="{47F54FEE-100D-43BC-BE2D-9EB14084A88B}"/>
                </a:ext>
              </a:extLst>
            </p:cNvPr>
            <p:cNvSpPr/>
            <p:nvPr/>
          </p:nvSpPr>
          <p:spPr>
            <a:xfrm>
              <a:off x="8111936" y="1929433"/>
              <a:ext cx="879664" cy="4928567"/>
            </a:xfrm>
            <a:prstGeom prst="rect">
              <a:avLst/>
            </a:prstGeom>
            <a:solidFill>
              <a:srgbClr val="DCD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a:extLst>
                <a:ext uri="{FF2B5EF4-FFF2-40B4-BE49-F238E27FC236}">
                  <a16:creationId xmlns="" xmlns:a16="http://schemas.microsoft.com/office/drawing/2014/main" id="{3A1B9895-D200-47F4-830F-D374AB0A30D0}"/>
                </a:ext>
              </a:extLst>
            </p:cNvPr>
            <p:cNvSpPr/>
            <p:nvPr/>
          </p:nvSpPr>
          <p:spPr>
            <a:xfrm>
              <a:off x="8991600" y="1929433"/>
              <a:ext cx="879664" cy="4928567"/>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a:extLst>
                <a:ext uri="{FF2B5EF4-FFF2-40B4-BE49-F238E27FC236}">
                  <a16:creationId xmlns="" xmlns:a16="http://schemas.microsoft.com/office/drawing/2014/main" id="{37A0B8D3-7682-4312-9AD0-64A1795D664F}"/>
                </a:ext>
              </a:extLst>
            </p:cNvPr>
            <p:cNvSpPr/>
            <p:nvPr/>
          </p:nvSpPr>
          <p:spPr>
            <a:xfrm>
              <a:off x="9871264" y="1929433"/>
              <a:ext cx="879664" cy="4928567"/>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cstate="print"/>
          <a:srcRect/>
          <a:stretch>
            <a:fillRect/>
          </a:stretch>
        </p:blipFill>
        <p:spPr bwMode="auto">
          <a:xfrm>
            <a:off x="3654986" y="1389343"/>
            <a:ext cx="7423198" cy="2124822"/>
          </a:xfrm>
          <a:prstGeom prst="rect">
            <a:avLst/>
          </a:prstGeom>
          <a:noFill/>
          <a:ln w="9525">
            <a:noFill/>
            <a:miter lim="800000"/>
            <a:headEnd/>
            <a:tailEnd/>
          </a:ln>
        </p:spPr>
      </p:pic>
      <p:pic>
        <p:nvPicPr>
          <p:cNvPr id="3" name="图片 2"/>
          <p:cNvPicPr/>
          <p:nvPr/>
        </p:nvPicPr>
        <p:blipFill>
          <a:blip r:embed="rId3" cstate="print"/>
          <a:srcRect/>
          <a:stretch>
            <a:fillRect/>
          </a:stretch>
        </p:blipFill>
        <p:spPr bwMode="auto">
          <a:xfrm>
            <a:off x="4419917" y="4294094"/>
            <a:ext cx="3047564" cy="1896222"/>
          </a:xfrm>
          <a:prstGeom prst="rect">
            <a:avLst/>
          </a:prstGeom>
          <a:noFill/>
          <a:ln w="9525">
            <a:noFill/>
            <a:miter lim="800000"/>
            <a:headEnd/>
            <a:tailEnd/>
          </a:ln>
        </p:spPr>
      </p:pic>
      <p:pic>
        <p:nvPicPr>
          <p:cNvPr id="4" name="图片 3"/>
          <p:cNvPicPr/>
          <p:nvPr/>
        </p:nvPicPr>
        <p:blipFill>
          <a:blip r:embed="rId4" cstate="print"/>
          <a:srcRect/>
          <a:stretch>
            <a:fillRect/>
          </a:stretch>
        </p:blipFill>
        <p:spPr bwMode="auto">
          <a:xfrm>
            <a:off x="890492" y="4320988"/>
            <a:ext cx="3224307" cy="1851399"/>
          </a:xfrm>
          <a:prstGeom prst="rect">
            <a:avLst/>
          </a:prstGeom>
          <a:noFill/>
          <a:ln w="9525">
            <a:noFill/>
            <a:miter lim="800000"/>
            <a:headEnd/>
            <a:tailEnd/>
          </a:ln>
        </p:spPr>
      </p:pic>
      <p:grpSp>
        <p:nvGrpSpPr>
          <p:cNvPr id="5" name="组合 4"/>
          <p:cNvGrpSpPr/>
          <p:nvPr/>
        </p:nvGrpSpPr>
        <p:grpSpPr>
          <a:xfrm>
            <a:off x="-466016" y="-466016"/>
            <a:ext cx="12380109" cy="7324016"/>
            <a:chOff x="-466016" y="-466016"/>
            <a:chExt cx="12380109" cy="7324016"/>
          </a:xfrm>
        </p:grpSpPr>
        <p:grpSp>
          <p:nvGrpSpPr>
            <p:cNvPr id="6" name="组合 1"/>
            <p:cNvGrpSpPr/>
            <p:nvPr/>
          </p:nvGrpSpPr>
          <p:grpSpPr>
            <a:xfrm>
              <a:off x="-466016" y="-466016"/>
              <a:ext cx="12380109" cy="7324016"/>
              <a:chOff x="-466016" y="-466016"/>
              <a:chExt cx="12380109" cy="7324016"/>
            </a:xfrm>
          </p:grpSpPr>
          <p:grpSp>
            <p:nvGrpSpPr>
              <p:cNvPr id="8" name="组合 7"/>
              <p:cNvGrpSpPr/>
              <p:nvPr/>
            </p:nvGrpSpPr>
            <p:grpSpPr>
              <a:xfrm>
                <a:off x="10497669" y="4930588"/>
                <a:ext cx="1416424" cy="1927412"/>
                <a:chOff x="10497669" y="4930588"/>
                <a:chExt cx="1416424" cy="1927412"/>
              </a:xfrm>
            </p:grpSpPr>
            <p:sp>
              <p:nvSpPr>
                <p:cNvPr id="16" name="矩形 15"/>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3" name="矩形 1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7" name="文本框 5">
              <a:extLst>
                <a:ext uri="{FF2B5EF4-FFF2-40B4-BE49-F238E27FC236}">
                  <a16:creationId xmlns="" xmlns:a16="http://schemas.microsoft.com/office/drawing/2014/main" id="{0AB541A6-E143-4E54-A678-49A4878E68E7}"/>
                </a:ext>
              </a:extLst>
            </p:cNvPr>
            <p:cNvSpPr txBox="1"/>
            <p:nvPr/>
          </p:nvSpPr>
          <p:spPr>
            <a:xfrm>
              <a:off x="455173" y="126380"/>
              <a:ext cx="6823086"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Part2.2——</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中国传统色和莫兰迪配色对比</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 name="TextBox 18"/>
          <p:cNvSpPr txBox="1"/>
          <p:nvPr/>
        </p:nvSpPr>
        <p:spPr>
          <a:xfrm>
            <a:off x="1030942" y="1873624"/>
            <a:ext cx="2250141" cy="943528"/>
          </a:xfrm>
          <a:prstGeom prst="rect">
            <a:avLst/>
          </a:prstGeom>
          <a:noFill/>
        </p:spPr>
        <p:txBody>
          <a:bodyPr wrap="square" rtlCol="0">
            <a:spAutoFit/>
          </a:bodyPr>
          <a:lstStyle/>
          <a:p>
            <a:pPr algn="ctr">
              <a:lnSpc>
                <a:spcPct val="150000"/>
              </a:lnSpc>
            </a:pP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韩熙载夜宴图</a:t>
            </a: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宋摹本</a:t>
            </a:r>
          </a:p>
        </p:txBody>
      </p:sp>
      <p:sp>
        <p:nvSpPr>
          <p:cNvPr id="20" name="TextBox 19"/>
          <p:cNvSpPr txBox="1"/>
          <p:nvPr/>
        </p:nvSpPr>
        <p:spPr>
          <a:xfrm>
            <a:off x="7897907" y="4724400"/>
            <a:ext cx="2250141" cy="943528"/>
          </a:xfrm>
          <a:prstGeom prst="rect">
            <a:avLst/>
          </a:prstGeom>
          <a:noFill/>
        </p:spPr>
        <p:txBody>
          <a:bodyPr wrap="square" rtlCol="0">
            <a:spAutoFit/>
          </a:bodyPr>
          <a:lstStyle/>
          <a:p>
            <a:pPr algn="ctr">
              <a:lnSpc>
                <a:spcPct val="150000"/>
              </a:lnSpc>
            </a:pP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静物</a:t>
            </a: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p>
          <a:p>
            <a:pPr algn="ctr">
              <a:lnSpc>
                <a:spcPct val="150000"/>
              </a:lnSpc>
            </a:pP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莫兰迪</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9"/>
                                        </p:tgtEl>
                                        <p:attrNameLst>
                                          <p:attrName>style.visibility</p:attrName>
                                        </p:attrNameLst>
                                      </p:cBhvr>
                                      <p:to>
                                        <p:strVal val="visible"/>
                                      </p:to>
                                    </p:set>
                                    <p:anim calcmode="discrete" valueType="clr">
                                      <p:cBhvr override="childStyle">
                                        <p:cTn id="7" dur="80"/>
                                        <p:tgtEl>
                                          <p:spTgt spid="1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9"/>
                                        </p:tgtEl>
                                        <p:attrNameLst>
                                          <p:attrName>fillcolor</p:attrName>
                                        </p:attrNameLst>
                                      </p:cBhvr>
                                      <p:tavLst>
                                        <p:tav tm="0">
                                          <p:val>
                                            <p:clrVal>
                                              <a:schemeClr val="accent2"/>
                                            </p:clrVal>
                                          </p:val>
                                        </p:tav>
                                        <p:tav tm="50000">
                                          <p:val>
                                            <p:clrVal>
                                              <a:schemeClr val="hlink"/>
                                            </p:clrVal>
                                          </p:val>
                                        </p:tav>
                                      </p:tavLst>
                                    </p:anim>
                                    <p:set>
                                      <p:cBhvr>
                                        <p:cTn id="9" dur="80"/>
                                        <p:tgtEl>
                                          <p:spTgt spid="1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ppt_x</p:attrName>
                                        </p:attrNameLst>
                                      </p:cBhvr>
                                      <p:tavLst>
                                        <p:tav tm="0">
                                          <p:val>
                                            <p:strVal val="#ppt_x-.2"/>
                                          </p:val>
                                        </p:tav>
                                        <p:tav tm="100000">
                                          <p:val>
                                            <p:strVal val="#ppt_x"/>
                                          </p:val>
                                        </p:tav>
                                      </p:tavLst>
                                    </p:anim>
                                    <p:anim calcmode="lin" valueType="num">
                                      <p:cBhvr>
                                        <p:cTn id="15"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6016" y="-466016"/>
            <a:ext cx="12380109" cy="7324016"/>
            <a:chOff x="-466016" y="-466016"/>
            <a:chExt cx="12380109" cy="7324016"/>
          </a:xfrm>
        </p:grpSpPr>
        <p:grpSp>
          <p:nvGrpSpPr>
            <p:cNvPr id="6" name="组合 1"/>
            <p:cNvGrpSpPr/>
            <p:nvPr/>
          </p:nvGrpSpPr>
          <p:grpSpPr>
            <a:xfrm>
              <a:off x="-466016" y="-466016"/>
              <a:ext cx="12380109" cy="7324016"/>
              <a:chOff x="-466016" y="-466016"/>
              <a:chExt cx="12380109" cy="7324016"/>
            </a:xfrm>
          </p:grpSpPr>
          <p:grpSp>
            <p:nvGrpSpPr>
              <p:cNvPr id="8" name="组合 7"/>
              <p:cNvGrpSpPr/>
              <p:nvPr/>
            </p:nvGrpSpPr>
            <p:grpSpPr>
              <a:xfrm>
                <a:off x="10497669" y="4930588"/>
                <a:ext cx="1416424" cy="1927412"/>
                <a:chOff x="10497669" y="4930588"/>
                <a:chExt cx="1416424" cy="1927412"/>
              </a:xfrm>
            </p:grpSpPr>
            <p:sp>
              <p:nvSpPr>
                <p:cNvPr id="13" name="矩形 12"/>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0" name="矩形 9">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7" name="文本框 5">
              <a:extLst>
                <a:ext uri="{FF2B5EF4-FFF2-40B4-BE49-F238E27FC236}">
                  <a16:creationId xmlns="" xmlns:a16="http://schemas.microsoft.com/office/drawing/2014/main" id="{0AB541A6-E143-4E54-A678-49A4878E68E7}"/>
                </a:ext>
              </a:extLst>
            </p:cNvPr>
            <p:cNvSpPr txBox="1"/>
            <p:nvPr/>
          </p:nvSpPr>
          <p:spPr>
            <a:xfrm>
              <a:off x="455173" y="126380"/>
              <a:ext cx="6823086"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Part2.2——</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中国传统色和莫兰迪配色对比</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 name="图片 1"/>
          <p:cNvPicPr/>
          <p:nvPr/>
        </p:nvPicPr>
        <p:blipFill>
          <a:blip r:embed="rId2" cstate="print"/>
          <a:srcRect/>
          <a:stretch>
            <a:fillRect/>
          </a:stretch>
        </p:blipFill>
        <p:spPr bwMode="auto">
          <a:xfrm>
            <a:off x="1887070" y="1760630"/>
            <a:ext cx="8109599" cy="1314265"/>
          </a:xfrm>
          <a:prstGeom prst="rect">
            <a:avLst/>
          </a:prstGeom>
          <a:noFill/>
          <a:ln w="9525">
            <a:noFill/>
            <a:miter lim="800000"/>
            <a:headEnd/>
            <a:tailEnd/>
          </a:ln>
        </p:spPr>
      </p:pic>
      <p:sp>
        <p:nvSpPr>
          <p:cNvPr id="4" name="TextBox 3"/>
          <p:cNvSpPr txBox="1"/>
          <p:nvPr/>
        </p:nvSpPr>
        <p:spPr>
          <a:xfrm>
            <a:off x="4455459" y="3128682"/>
            <a:ext cx="4007224" cy="553998"/>
          </a:xfrm>
          <a:prstGeom prst="rect">
            <a:avLst/>
          </a:prstGeom>
          <a:noFill/>
        </p:spPr>
        <p:txBody>
          <a:bodyPr wrap="square" rtlCol="0">
            <a:spAutoFit/>
          </a:bodyPr>
          <a:lstStyle/>
          <a:p>
            <a:pPr algn="l">
              <a:lnSpc>
                <a:spcPct val="150000"/>
              </a:lnSpc>
            </a:pP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韩熙载夜宴图</a:t>
            </a: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色卡</a:t>
            </a:r>
          </a:p>
        </p:txBody>
      </p:sp>
      <p:pic>
        <p:nvPicPr>
          <p:cNvPr id="16" name="图片 15"/>
          <p:cNvPicPr/>
          <p:nvPr/>
        </p:nvPicPr>
        <p:blipFill>
          <a:blip r:embed="rId3" cstate="print"/>
          <a:srcRect/>
          <a:stretch>
            <a:fillRect/>
          </a:stretch>
        </p:blipFill>
        <p:spPr bwMode="auto">
          <a:xfrm>
            <a:off x="1865594" y="3775449"/>
            <a:ext cx="8201772" cy="1359151"/>
          </a:xfrm>
          <a:prstGeom prst="rect">
            <a:avLst/>
          </a:prstGeom>
          <a:noFill/>
          <a:ln w="9525">
            <a:noFill/>
            <a:miter lim="800000"/>
            <a:headEnd/>
            <a:tailEnd/>
          </a:ln>
        </p:spPr>
      </p:pic>
      <p:sp>
        <p:nvSpPr>
          <p:cNvPr id="17" name="TextBox 16"/>
          <p:cNvSpPr txBox="1"/>
          <p:nvPr/>
        </p:nvSpPr>
        <p:spPr>
          <a:xfrm>
            <a:off x="3908611" y="5289176"/>
            <a:ext cx="4007224" cy="481863"/>
          </a:xfrm>
          <a:prstGeom prst="rect">
            <a:avLst/>
          </a:prstGeom>
          <a:noFill/>
        </p:spPr>
        <p:txBody>
          <a:bodyPr wrap="square" rtlCol="0">
            <a:spAutoFit/>
          </a:bodyPr>
          <a:lstStyle/>
          <a:p>
            <a:pPr algn="ctr">
              <a:lnSpc>
                <a:spcPct val="150000"/>
              </a:lnSpc>
            </a:pP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静物</a:t>
            </a: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色卡</a:t>
            </a:r>
          </a:p>
        </p:txBody>
      </p:sp>
      <p:grpSp>
        <p:nvGrpSpPr>
          <p:cNvPr id="18" name="组合 17"/>
          <p:cNvGrpSpPr/>
          <p:nvPr/>
        </p:nvGrpSpPr>
        <p:grpSpPr>
          <a:xfrm>
            <a:off x="-466016" y="-466016"/>
            <a:ext cx="12380109" cy="7440557"/>
            <a:chOff x="-466016" y="-466016"/>
            <a:chExt cx="12380109" cy="7440557"/>
          </a:xfrm>
        </p:grpSpPr>
        <p:grpSp>
          <p:nvGrpSpPr>
            <p:cNvPr id="19" name="组合 4"/>
            <p:cNvGrpSpPr/>
            <p:nvPr/>
          </p:nvGrpSpPr>
          <p:grpSpPr>
            <a:xfrm>
              <a:off x="10497669" y="4930588"/>
              <a:ext cx="1416424" cy="1927412"/>
              <a:chOff x="10497669" y="4930588"/>
              <a:chExt cx="1416424" cy="1927412"/>
            </a:xfrm>
          </p:grpSpPr>
          <p:sp>
            <p:nvSpPr>
              <p:cNvPr id="27" name="矩形 26"/>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24" name="矩形 23">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 name="组合 14"/>
            <p:cNvGrpSpPr/>
            <p:nvPr/>
          </p:nvGrpSpPr>
          <p:grpSpPr>
            <a:xfrm>
              <a:off x="313765" y="1954306"/>
              <a:ext cx="555811" cy="5020235"/>
              <a:chOff x="313765" y="1954306"/>
              <a:chExt cx="555811" cy="5020235"/>
            </a:xfrm>
          </p:grpSpPr>
          <p:sp>
            <p:nvSpPr>
              <p:cNvPr id="22" name="矩形 21"/>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23" name="矩形 22"/>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162672" y="1486794"/>
          <a:ext cx="6313021" cy="1552240"/>
        </p:xfrm>
        <a:graphic>
          <a:graphicData uri="http://schemas.openxmlformats.org/drawingml/2006/table">
            <a:tbl>
              <a:tblPr/>
              <a:tblGrid>
                <a:gridCol w="923148"/>
                <a:gridCol w="1065060"/>
                <a:gridCol w="1106216"/>
                <a:gridCol w="1104796"/>
                <a:gridCol w="1107634"/>
                <a:gridCol w="1006167"/>
              </a:tblGrid>
              <a:tr h="620896">
                <a:tc>
                  <a:txBody>
                    <a:bodyPr/>
                    <a:lstStyle/>
                    <a:p>
                      <a:pPr algn="l">
                        <a:lnSpc>
                          <a:spcPct val="115000"/>
                        </a:lnSpc>
                        <a:spcAft>
                          <a:spcPts val="0"/>
                        </a:spcAft>
                      </a:pPr>
                      <a:r>
                        <a:rPr lang="en-US" sz="1200" kern="100" dirty="0">
                          <a:latin typeface="宋体"/>
                          <a:ea typeface="宋体"/>
                          <a:cs typeface="Times New Roman"/>
                        </a:rPr>
                        <a:t>RGB</a:t>
                      </a:r>
                      <a:endParaRPr lang="zh-CN"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115,96,73</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140,119,94</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217</a:t>
                      </a:r>
                      <a:r>
                        <a:rPr lang="zh-CN" sz="1200" kern="100">
                          <a:latin typeface="Calibri"/>
                          <a:ea typeface="宋体"/>
                          <a:cs typeface="Times New Roman"/>
                        </a:rPr>
                        <a:t>，</a:t>
                      </a:r>
                      <a:r>
                        <a:rPr lang="en-US" sz="1200" kern="100">
                          <a:latin typeface="Calibri"/>
                          <a:ea typeface="宋体"/>
                          <a:cs typeface="Times New Roman"/>
                        </a:rPr>
                        <a:t>191,160</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191</a:t>
                      </a:r>
                      <a:r>
                        <a:rPr lang="zh-CN" sz="1200" kern="100">
                          <a:latin typeface="Calibri"/>
                          <a:ea typeface="宋体"/>
                          <a:cs typeface="Times New Roman"/>
                        </a:rPr>
                        <a:t>，</a:t>
                      </a:r>
                      <a:r>
                        <a:rPr lang="en-US" sz="1200" kern="100">
                          <a:latin typeface="Calibri"/>
                          <a:ea typeface="宋体"/>
                          <a:cs typeface="Times New Roman"/>
                        </a:rPr>
                        <a:t>176,163</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140,97,93</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448">
                <a:tc>
                  <a:txBody>
                    <a:bodyPr/>
                    <a:lstStyle/>
                    <a:p>
                      <a:pPr algn="l">
                        <a:lnSpc>
                          <a:spcPct val="115000"/>
                        </a:lnSpc>
                        <a:spcAft>
                          <a:spcPts val="0"/>
                        </a:spcAft>
                      </a:pPr>
                      <a:r>
                        <a:rPr lang="en-US" sz="1200" kern="100">
                          <a:latin typeface="宋体"/>
                          <a:ea typeface="宋体"/>
                          <a:cs typeface="Times New Roman"/>
                        </a:rPr>
                        <a:t>HSV</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33,37,45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33,33,55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33,26,85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28,15,75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5,34,55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448">
                <a:tc>
                  <a:txBody>
                    <a:bodyPr/>
                    <a:lstStyle/>
                    <a:p>
                      <a:pPr algn="l">
                        <a:lnSpc>
                          <a:spcPct val="115000"/>
                        </a:lnSpc>
                        <a:spcAft>
                          <a:spcPts val="0"/>
                        </a:spcAft>
                      </a:pPr>
                      <a:r>
                        <a:rPr lang="en-US" sz="1200" kern="100">
                          <a:latin typeface="宋体"/>
                          <a:ea typeface="宋体"/>
                          <a:cs typeface="Times New Roman"/>
                        </a:rPr>
                        <a:t>CMYK</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0,17,37,55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0,15,33,45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0,12,26,15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0,8,15,25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0,31,34,45</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448">
                <a:tc>
                  <a:txBody>
                    <a:bodyPr/>
                    <a:lstStyle/>
                    <a:p>
                      <a:pPr algn="l">
                        <a:lnSpc>
                          <a:spcPct val="115000"/>
                        </a:lnSpc>
                        <a:spcAft>
                          <a:spcPts val="0"/>
                        </a:spcAft>
                      </a:pPr>
                      <a:r>
                        <a:rPr lang="en-US" sz="1200" kern="100">
                          <a:latin typeface="宋体"/>
                          <a:ea typeface="宋体"/>
                          <a:cs typeface="Times New Roman"/>
                        </a:rPr>
                        <a:t>LAB</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42,4,16</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51,4,17</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79,5,19</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73,3,9</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dirty="0">
                          <a:latin typeface="宋体"/>
                          <a:ea typeface="宋体"/>
                          <a:cs typeface="Times New Roman"/>
                        </a:rPr>
                        <a:t>46,17,9</a:t>
                      </a:r>
                      <a:endParaRPr lang="zh-CN"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 name="表格 2"/>
          <p:cNvGraphicFramePr>
            <a:graphicFrameLocks noGrp="1"/>
          </p:cNvGraphicFramePr>
          <p:nvPr/>
        </p:nvGraphicFramePr>
        <p:xfrm>
          <a:off x="3216835" y="4003457"/>
          <a:ext cx="6294718" cy="1563624"/>
        </p:xfrm>
        <a:graphic>
          <a:graphicData uri="http://schemas.openxmlformats.org/drawingml/2006/table">
            <a:tbl>
              <a:tblPr/>
              <a:tblGrid>
                <a:gridCol w="645701"/>
                <a:gridCol w="1108210"/>
                <a:gridCol w="1184134"/>
                <a:gridCol w="1184134"/>
                <a:gridCol w="1085921"/>
                <a:gridCol w="1086618"/>
              </a:tblGrid>
              <a:tr h="390906">
                <a:tc>
                  <a:txBody>
                    <a:bodyPr/>
                    <a:lstStyle/>
                    <a:p>
                      <a:pPr algn="l">
                        <a:lnSpc>
                          <a:spcPct val="115000"/>
                        </a:lnSpc>
                        <a:spcAft>
                          <a:spcPts val="0"/>
                        </a:spcAft>
                      </a:pPr>
                      <a:r>
                        <a:rPr lang="en-US" sz="1200" kern="100" dirty="0">
                          <a:latin typeface="宋体"/>
                          <a:ea typeface="宋体"/>
                          <a:cs typeface="Times New Roman"/>
                        </a:rPr>
                        <a:t>RGB</a:t>
                      </a:r>
                      <a:endParaRPr lang="zh-CN"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156,139,107</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179,165,136</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219,198,167</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133,103,73</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173,123,112</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906">
                <a:tc>
                  <a:txBody>
                    <a:bodyPr/>
                    <a:lstStyle/>
                    <a:p>
                      <a:pPr algn="l">
                        <a:lnSpc>
                          <a:spcPct val="115000"/>
                        </a:lnSpc>
                        <a:spcAft>
                          <a:spcPts val="0"/>
                        </a:spcAft>
                      </a:pPr>
                      <a:r>
                        <a:rPr lang="en-US" sz="1200" kern="100">
                          <a:latin typeface="宋体"/>
                          <a:ea typeface="宋体"/>
                          <a:cs typeface="Times New Roman"/>
                        </a:rPr>
                        <a:t>HSV</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39,31,61</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40,24,70</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36,24,86</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30,45,52</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11,35,68</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906">
                <a:tc>
                  <a:txBody>
                    <a:bodyPr/>
                    <a:lstStyle/>
                    <a:p>
                      <a:pPr algn="l">
                        <a:lnSpc>
                          <a:spcPct val="115000"/>
                        </a:lnSpc>
                        <a:spcAft>
                          <a:spcPts val="0"/>
                        </a:spcAft>
                      </a:pPr>
                      <a:r>
                        <a:rPr lang="en-US" sz="1200" kern="100">
                          <a:latin typeface="宋体"/>
                          <a:ea typeface="宋体"/>
                          <a:cs typeface="Times New Roman"/>
                        </a:rPr>
                        <a:t>CMYK</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0,11,31,39</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0,8,24,30</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dirty="0">
                          <a:latin typeface="宋体"/>
                          <a:ea typeface="宋体"/>
                          <a:cs typeface="Times New Roman"/>
                        </a:rPr>
                        <a:t>0,10,24,14</a:t>
                      </a:r>
                      <a:endParaRPr lang="zh-CN"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0,23,45,48</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0,29,35,32</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906">
                <a:tc>
                  <a:txBody>
                    <a:bodyPr/>
                    <a:lstStyle/>
                    <a:p>
                      <a:pPr algn="l">
                        <a:lnSpc>
                          <a:spcPct val="115000"/>
                        </a:lnSpc>
                        <a:spcAft>
                          <a:spcPts val="0"/>
                        </a:spcAft>
                      </a:pPr>
                      <a:r>
                        <a:rPr lang="en-US" sz="1200" kern="100">
                          <a:latin typeface="宋体"/>
                          <a:ea typeface="宋体"/>
                          <a:cs typeface="Times New Roman"/>
                        </a:rPr>
                        <a:t>LAB</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59,1,19</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68,0,17</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81,3,18</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a:latin typeface="宋体"/>
                          <a:ea typeface="宋体"/>
                          <a:cs typeface="Times New Roman"/>
                        </a:rPr>
                        <a:t>46,8,22</a:t>
                      </a:r>
                      <a:endParaRPr lang="zh-CN" sz="105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US" sz="1200" kern="100" dirty="0">
                          <a:latin typeface="宋体"/>
                          <a:ea typeface="宋体"/>
                          <a:cs typeface="Times New Roman"/>
                        </a:rPr>
                        <a:t>56,18,14</a:t>
                      </a:r>
                      <a:endParaRPr lang="zh-CN" sz="105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4" name="组合 3"/>
          <p:cNvGrpSpPr/>
          <p:nvPr/>
        </p:nvGrpSpPr>
        <p:grpSpPr>
          <a:xfrm>
            <a:off x="-466016" y="-466016"/>
            <a:ext cx="12380109" cy="7440557"/>
            <a:chOff x="-466016" y="-466016"/>
            <a:chExt cx="12380109" cy="7440557"/>
          </a:xfrm>
        </p:grpSpPr>
        <p:grpSp>
          <p:nvGrpSpPr>
            <p:cNvPr id="5" name="组合 4"/>
            <p:cNvGrpSpPr/>
            <p:nvPr/>
          </p:nvGrpSpPr>
          <p:grpSpPr>
            <a:xfrm>
              <a:off x="10497669" y="4930588"/>
              <a:ext cx="1416424" cy="1927412"/>
              <a:chOff x="10497669" y="4930588"/>
              <a:chExt cx="1416424" cy="1927412"/>
            </a:xfrm>
          </p:grpSpPr>
          <p:sp>
            <p:nvSpPr>
              <p:cNvPr id="13" name="矩形 12"/>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0" name="矩形 9">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14"/>
            <p:cNvGrpSpPr/>
            <p:nvPr/>
          </p:nvGrpSpPr>
          <p:grpSpPr>
            <a:xfrm>
              <a:off x="313765" y="1954306"/>
              <a:ext cx="555811" cy="5020235"/>
              <a:chOff x="313765" y="1954306"/>
              <a:chExt cx="555811" cy="5020235"/>
            </a:xfrm>
          </p:grpSpPr>
          <p:sp>
            <p:nvSpPr>
              <p:cNvPr id="8" name="矩形 7"/>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9" name="矩形 8"/>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5">
            <a:extLst>
              <a:ext uri="{FF2B5EF4-FFF2-40B4-BE49-F238E27FC236}">
                <a16:creationId xmlns="" xmlns:a16="http://schemas.microsoft.com/office/drawing/2014/main" id="{0AB541A6-E143-4E54-A678-49A4878E68E7}"/>
              </a:ext>
            </a:extLst>
          </p:cNvPr>
          <p:cNvSpPr txBox="1"/>
          <p:nvPr/>
        </p:nvSpPr>
        <p:spPr>
          <a:xfrm>
            <a:off x="455173" y="126380"/>
            <a:ext cx="6823086"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Part2.2——</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中国传统色和莫兰迪配色对比</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16"/>
          <p:cNvSpPr txBox="1"/>
          <p:nvPr/>
        </p:nvSpPr>
        <p:spPr>
          <a:xfrm>
            <a:off x="1697957" y="1219200"/>
            <a:ext cx="1107996" cy="2151529"/>
          </a:xfrm>
          <a:prstGeom prst="rect">
            <a:avLst/>
          </a:prstGeom>
          <a:noFill/>
        </p:spPr>
        <p:txBody>
          <a:bodyPr vert="eaVert" wrap="square" rtlCol="0">
            <a:spAutoFit/>
          </a:bodyPr>
          <a:lstStyle/>
          <a:p>
            <a:pPr algn="l">
              <a:lnSpc>
                <a:spcPct val="150000"/>
              </a:lnSpc>
            </a:pP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韩熙载夜宴图</a:t>
            </a: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p>
          <a:p>
            <a:pPr algn="l">
              <a:lnSpc>
                <a:spcPct val="150000"/>
              </a:lnSpc>
            </a:pP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    色彩数据</a:t>
            </a:r>
          </a:p>
        </p:txBody>
      </p:sp>
      <p:sp>
        <p:nvSpPr>
          <p:cNvPr id="18" name="TextBox 17"/>
          <p:cNvSpPr txBox="1"/>
          <p:nvPr/>
        </p:nvSpPr>
        <p:spPr>
          <a:xfrm>
            <a:off x="1662099" y="3523130"/>
            <a:ext cx="1107996" cy="2151529"/>
          </a:xfrm>
          <a:prstGeom prst="rect">
            <a:avLst/>
          </a:prstGeom>
          <a:noFill/>
        </p:spPr>
        <p:txBody>
          <a:bodyPr vert="eaVert" wrap="square" rtlCol="0">
            <a:spAutoFit/>
          </a:bodyPr>
          <a:lstStyle/>
          <a:p>
            <a:pPr algn="ctr">
              <a:lnSpc>
                <a:spcPct val="150000"/>
              </a:lnSpc>
            </a:pP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静物</a:t>
            </a:r>
            <a:r>
              <a:rPr lang="en-US" altLang="zh-CN"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a:t>
            </a:r>
          </a:p>
          <a:p>
            <a:pPr algn="l">
              <a:lnSpc>
                <a:spcPct val="150000"/>
              </a:lnSpc>
            </a:pPr>
            <a:r>
              <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rPr>
              <a:t>    色彩数据</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 xmlns:a16="http://schemas.microsoft.com/office/drawing/2014/main" id="{0C79901D-E36B-4383-8AE9-D37F45D1493C}"/>
              </a:ext>
            </a:extLst>
          </p:cNvPr>
          <p:cNvSpPr/>
          <p:nvPr/>
        </p:nvSpPr>
        <p:spPr>
          <a:xfrm>
            <a:off x="1577788" y="3863788"/>
            <a:ext cx="8812305" cy="237564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 xmlns:a16="http://schemas.microsoft.com/office/drawing/2014/main" id="{3F12AD03-42D5-4E99-8603-0B1803AD0250}"/>
              </a:ext>
            </a:extLst>
          </p:cNvPr>
          <p:cNvSpPr/>
          <p:nvPr/>
        </p:nvSpPr>
        <p:spPr>
          <a:xfrm>
            <a:off x="1586753" y="1264024"/>
            <a:ext cx="8803341" cy="2205318"/>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
          <p:cNvGrpSpPr/>
          <p:nvPr/>
        </p:nvGrpSpPr>
        <p:grpSpPr>
          <a:xfrm>
            <a:off x="-466016" y="-466016"/>
            <a:ext cx="12505619" cy="7324016"/>
            <a:chOff x="-466016" y="-466016"/>
            <a:chExt cx="12505619" cy="7324016"/>
          </a:xfrm>
        </p:grpSpPr>
        <p:grpSp>
          <p:nvGrpSpPr>
            <p:cNvPr id="3" name="组合 1"/>
            <p:cNvGrpSpPr/>
            <p:nvPr/>
          </p:nvGrpSpPr>
          <p:grpSpPr>
            <a:xfrm>
              <a:off x="-466016" y="-466016"/>
              <a:ext cx="12505619" cy="7324016"/>
              <a:chOff x="-466016" y="-466016"/>
              <a:chExt cx="12505619" cy="7324016"/>
            </a:xfrm>
          </p:grpSpPr>
          <p:grpSp>
            <p:nvGrpSpPr>
              <p:cNvPr id="5" name="组合 4"/>
              <p:cNvGrpSpPr/>
              <p:nvPr/>
            </p:nvGrpSpPr>
            <p:grpSpPr>
              <a:xfrm>
                <a:off x="10641109" y="4930588"/>
                <a:ext cx="1398494" cy="1927412"/>
                <a:chOff x="10641109" y="4930588"/>
                <a:chExt cx="1398494" cy="1927412"/>
              </a:xfrm>
            </p:grpSpPr>
            <p:sp>
              <p:nvSpPr>
                <p:cNvPr id="13" name="矩形 12"/>
                <p:cNvSpPr/>
                <p:nvPr/>
              </p:nvSpPr>
              <p:spPr>
                <a:xfrm>
                  <a:off x="1166308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11623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64110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0" name="矩形 9">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4" name="文本框 5">
              <a:extLst>
                <a:ext uri="{FF2B5EF4-FFF2-40B4-BE49-F238E27FC236}">
                  <a16:creationId xmlns="" xmlns:a16="http://schemas.microsoft.com/office/drawing/2014/main" id="{0AB541A6-E143-4E54-A678-49A4878E68E7}"/>
                </a:ext>
              </a:extLst>
            </p:cNvPr>
            <p:cNvSpPr txBox="1"/>
            <p:nvPr/>
          </p:nvSpPr>
          <p:spPr>
            <a:xfrm>
              <a:off x="455173" y="126380"/>
              <a:ext cx="7900304"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Part2.3——</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中国传统色与莫兰迪色审美内涵对比</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 name="TextBox 15"/>
          <p:cNvSpPr txBox="1"/>
          <p:nvPr/>
        </p:nvSpPr>
        <p:spPr>
          <a:xfrm>
            <a:off x="1981201" y="860612"/>
            <a:ext cx="7817223" cy="5170646"/>
          </a:xfrm>
          <a:prstGeom prst="rect">
            <a:avLst/>
          </a:prstGeom>
          <a:noFill/>
        </p:spPr>
        <p:txBody>
          <a:bodyPr wrap="square" rtlCol="0">
            <a:spAutoFit/>
          </a:bodyPr>
          <a:lstStyle/>
          <a:p>
            <a:pPr>
              <a:lnSpc>
                <a:spcPct val="150000"/>
              </a:lnSpc>
            </a:pPr>
            <a:endParaRPr lang="en-US" altLang="zh-CN" sz="2000" dirty="0" smtClean="0"/>
          </a:p>
          <a:p>
            <a:pPr>
              <a:lnSpc>
                <a:spcPct val="150000"/>
              </a:lnSpc>
            </a:pPr>
            <a:r>
              <a:rPr lang="zh-CN" altLang="zh-CN" sz="2000" dirty="0" smtClean="0">
                <a:solidFill>
                  <a:srgbClr val="DCD8D9"/>
                </a:solidFill>
              </a:rPr>
              <a:t>以孔孟为代表的儒家色彩观和以老庄为代表的 道家色彩观贯穿于中国传统色源</a:t>
            </a:r>
            <a:r>
              <a:rPr lang="en-US" altLang="zh-CN" sz="2000" dirty="0" smtClean="0">
                <a:solidFill>
                  <a:srgbClr val="DCD8D9"/>
                </a:solidFill>
              </a:rPr>
              <a:t>———</a:t>
            </a:r>
            <a:r>
              <a:rPr lang="zh-CN" altLang="zh-CN" sz="2000" dirty="0" smtClean="0">
                <a:solidFill>
                  <a:srgbClr val="DCD8D9"/>
                </a:solidFill>
              </a:rPr>
              <a:t>五色观理论， 是社会主体审美观念的艺术表现，体现了人与自然 的和谐统一，配色沉稳内敛，呈中灰与暗灰基调，强 调用色的意境之美，是能够代表中国文化的色彩 基调。</a:t>
            </a:r>
            <a:endParaRPr lang="en-US" altLang="zh-CN" sz="2000" dirty="0" smtClean="0">
              <a:solidFill>
                <a:srgbClr val="DCD8D9"/>
              </a:solidFill>
            </a:endParaRPr>
          </a:p>
          <a:p>
            <a:pPr>
              <a:lnSpc>
                <a:spcPct val="150000"/>
              </a:lnSpc>
            </a:pPr>
            <a:endParaRPr lang="en-US" altLang="zh-CN" sz="2000" dirty="0" smtClean="0"/>
          </a:p>
          <a:p>
            <a:pPr>
              <a:lnSpc>
                <a:spcPct val="150000"/>
              </a:lnSpc>
            </a:pPr>
            <a:endParaRPr lang="en-US" altLang="zh-CN" sz="2000" dirty="0" smtClean="0"/>
          </a:p>
          <a:p>
            <a:pPr>
              <a:lnSpc>
                <a:spcPct val="150000"/>
              </a:lnSpc>
            </a:pPr>
            <a:r>
              <a:rPr lang="zh-CN" altLang="zh-CN" sz="2000" dirty="0" smtClean="0"/>
              <a:t>而莫兰迪创作色调时自身的淡泊也融入了色调的情绪，和中国传统文化中的“大音希声，大象无形”以及“宁静致远”的观念不谋而合。与此同时，莫兰迪色系追求诗意的表达和情感的意境体会，这一点和中国画中的意境概念极为相似。</a:t>
            </a:r>
            <a:endParaRPr lang="zh-CN" altLang="en-US"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6"/>
                                        </p:tgtEl>
                                        <p:attrNameLst>
                                          <p:attrName>style.visibility</p:attrName>
                                        </p:attrNameLst>
                                      </p:cBhvr>
                                      <p:to>
                                        <p:strVal val="visible"/>
                                      </p:to>
                                    </p:set>
                                    <p:anim calcmode="discrete" valueType="clr">
                                      <p:cBhvr override="childStyle">
                                        <p:cTn id="7"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
                                        </p:tgtEl>
                                        <p:attrNameLst>
                                          <p:attrName>fillcolor</p:attrName>
                                        </p:attrNameLst>
                                      </p:cBhvr>
                                      <p:tavLst>
                                        <p:tav tm="0">
                                          <p:val>
                                            <p:clrVal>
                                              <a:schemeClr val="accent2"/>
                                            </p:clrVal>
                                          </p:val>
                                        </p:tav>
                                        <p:tav tm="50000">
                                          <p:val>
                                            <p:clrVal>
                                              <a:schemeClr val="hlink"/>
                                            </p:clrVal>
                                          </p:val>
                                        </p:tav>
                                      </p:tavLst>
                                    </p:anim>
                                    <p:set>
                                      <p:cBhvr>
                                        <p:cTn id="9" dur="80"/>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655670" y="3263153"/>
            <a:ext cx="6093487" cy="2356597"/>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1494304" y="1584793"/>
            <a:ext cx="9239250" cy="981075"/>
          </a:xfrm>
          <a:prstGeom prst="rect">
            <a:avLst/>
          </a:prstGeom>
          <a:noFill/>
          <a:ln w="9525">
            <a:noFill/>
            <a:miter lim="800000"/>
            <a:headEnd/>
            <a:tailEnd/>
          </a:ln>
        </p:spPr>
      </p:pic>
      <p:sp>
        <p:nvSpPr>
          <p:cNvPr id="4" name="半闭框 3"/>
          <p:cNvSpPr/>
          <p:nvPr/>
        </p:nvSpPr>
        <p:spPr>
          <a:xfrm>
            <a:off x="1057836" y="959224"/>
            <a:ext cx="448235" cy="546847"/>
          </a:xfrm>
          <a:prstGeom prst="halfFrame">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半闭框 4"/>
          <p:cNvSpPr/>
          <p:nvPr/>
        </p:nvSpPr>
        <p:spPr>
          <a:xfrm>
            <a:off x="1138518" y="2994212"/>
            <a:ext cx="448235" cy="546847"/>
          </a:xfrm>
          <a:prstGeom prst="halfFrame">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a:extLst>
              <a:ext uri="{FF2B5EF4-FFF2-40B4-BE49-F238E27FC236}">
                <a16:creationId xmlns="" xmlns:a16="http://schemas.microsoft.com/office/drawing/2014/main" id="{D2C50502-D36F-46CA-9904-A73F5A4D8B9C}"/>
              </a:ext>
            </a:extLst>
          </p:cNvPr>
          <p:cNvGrpSpPr/>
          <p:nvPr/>
        </p:nvGrpSpPr>
        <p:grpSpPr>
          <a:xfrm rot="12690656" flipH="1" flipV="1">
            <a:off x="10188986" y="2360256"/>
            <a:ext cx="2363925" cy="6414915"/>
            <a:chOff x="8111936" y="1929433"/>
            <a:chExt cx="2638992" cy="4928567"/>
          </a:xfrm>
        </p:grpSpPr>
        <p:sp>
          <p:nvSpPr>
            <p:cNvPr id="7" name="矩形 6">
              <a:extLst>
                <a:ext uri="{FF2B5EF4-FFF2-40B4-BE49-F238E27FC236}">
                  <a16:creationId xmlns="" xmlns:a16="http://schemas.microsoft.com/office/drawing/2014/main" id="{47F54FEE-100D-43BC-BE2D-9EB14084A88B}"/>
                </a:ext>
              </a:extLst>
            </p:cNvPr>
            <p:cNvSpPr/>
            <p:nvPr/>
          </p:nvSpPr>
          <p:spPr>
            <a:xfrm>
              <a:off x="8111936" y="1929433"/>
              <a:ext cx="879664" cy="4928567"/>
            </a:xfrm>
            <a:prstGeom prst="rect">
              <a:avLst/>
            </a:prstGeom>
            <a:solidFill>
              <a:srgbClr val="DCD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 xmlns:a16="http://schemas.microsoft.com/office/drawing/2014/main" id="{3A1B9895-D200-47F4-830F-D374AB0A30D0}"/>
                </a:ext>
              </a:extLst>
            </p:cNvPr>
            <p:cNvSpPr/>
            <p:nvPr/>
          </p:nvSpPr>
          <p:spPr>
            <a:xfrm>
              <a:off x="8991600" y="1929433"/>
              <a:ext cx="879664" cy="4928567"/>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 xmlns:a16="http://schemas.microsoft.com/office/drawing/2014/main" id="{37A0B8D3-7682-4312-9AD0-64A1795D664F}"/>
                </a:ext>
              </a:extLst>
            </p:cNvPr>
            <p:cNvSpPr/>
            <p:nvPr/>
          </p:nvSpPr>
          <p:spPr>
            <a:xfrm>
              <a:off x="9871264" y="1929433"/>
              <a:ext cx="879664" cy="4928567"/>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1000"/>
                                        <p:tgtEl>
                                          <p:spTgt spid="11267"/>
                                        </p:tgtEl>
                                      </p:cBhvr>
                                    </p:animEffect>
                                  </p:childTnLst>
                                </p:cTn>
                              </p:par>
                              <p:par>
                                <p:cTn id="8" presetID="10"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1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6">
            <a:extLst>
              <a:ext uri="{FF2B5EF4-FFF2-40B4-BE49-F238E27FC236}">
                <a16:creationId xmlns="" xmlns:a16="http://schemas.microsoft.com/office/drawing/2014/main" id="{94DBD362-7BB5-4170-B623-5B333AFA6258}"/>
              </a:ext>
            </a:extLst>
          </p:cNvPr>
          <p:cNvGrpSpPr/>
          <p:nvPr/>
        </p:nvGrpSpPr>
        <p:grpSpPr>
          <a:xfrm>
            <a:off x="4317649" y="1625650"/>
            <a:ext cx="2857453" cy="2710230"/>
            <a:chOff x="4104000" y="1384175"/>
            <a:chExt cx="4226732" cy="4008960"/>
          </a:xfrm>
        </p:grpSpPr>
        <p:sp>
          <p:nvSpPr>
            <p:cNvPr id="8" name="等腰三角形 7">
              <a:extLst>
                <a:ext uri="{FF2B5EF4-FFF2-40B4-BE49-F238E27FC236}">
                  <a16:creationId xmlns="" xmlns:a16="http://schemas.microsoft.com/office/drawing/2014/main" id="{75133D75-695C-4383-AC32-62A1684BB56B}"/>
                </a:ext>
              </a:extLst>
            </p:cNvPr>
            <p:cNvSpPr/>
            <p:nvPr/>
          </p:nvSpPr>
          <p:spPr>
            <a:xfrm>
              <a:off x="4104000" y="1660656"/>
              <a:ext cx="4008960" cy="3456000"/>
            </a:xfrm>
            <a:prstGeom prst="triangle">
              <a:avLst/>
            </a:prstGeom>
            <a:noFill/>
            <a:ln w="57150">
              <a:solidFill>
                <a:srgbClr val="995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等腰三角形 8">
              <a:extLst>
                <a:ext uri="{FF2B5EF4-FFF2-40B4-BE49-F238E27FC236}">
                  <a16:creationId xmlns="" xmlns:a16="http://schemas.microsoft.com/office/drawing/2014/main" id="{06CCD5E6-9DBE-4F34-A75D-250245A8F55E}"/>
                </a:ext>
              </a:extLst>
            </p:cNvPr>
            <p:cNvSpPr/>
            <p:nvPr/>
          </p:nvSpPr>
          <p:spPr>
            <a:xfrm rot="3600000">
              <a:off x="4598252" y="1660655"/>
              <a:ext cx="4008960" cy="3456000"/>
            </a:xfrm>
            <a:prstGeom prst="triangle">
              <a:avLst/>
            </a:prstGeom>
            <a:noFill/>
            <a:ln w="57150">
              <a:solidFill>
                <a:srgbClr val="9952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 name="组合 9">
            <a:extLst>
              <a:ext uri="{FF2B5EF4-FFF2-40B4-BE49-F238E27FC236}">
                <a16:creationId xmlns="" xmlns:a16="http://schemas.microsoft.com/office/drawing/2014/main" id="{425B09C5-BFCF-42EC-890B-9F14A2F834B5}"/>
              </a:ext>
            </a:extLst>
          </p:cNvPr>
          <p:cNvGrpSpPr/>
          <p:nvPr/>
        </p:nvGrpSpPr>
        <p:grpSpPr>
          <a:xfrm>
            <a:off x="507738" y="1275876"/>
            <a:ext cx="3175891" cy="1853902"/>
            <a:chOff x="695999" y="1831688"/>
            <a:chExt cx="3175891" cy="1853902"/>
          </a:xfrm>
        </p:grpSpPr>
        <p:sp>
          <p:nvSpPr>
            <p:cNvPr id="11" name="文本框 10">
              <a:extLst>
                <a:ext uri="{FF2B5EF4-FFF2-40B4-BE49-F238E27FC236}">
                  <a16:creationId xmlns="" xmlns:a16="http://schemas.microsoft.com/office/drawing/2014/main" id="{100DE84C-AD6E-4B11-BD3B-10DF98E9F2BA}"/>
                </a:ext>
              </a:extLst>
            </p:cNvPr>
            <p:cNvSpPr txBox="1"/>
            <p:nvPr/>
          </p:nvSpPr>
          <p:spPr>
            <a:xfrm>
              <a:off x="695999" y="1831688"/>
              <a:ext cx="3175891" cy="662554"/>
            </a:xfrm>
            <a:prstGeom prst="rect">
              <a:avLst/>
            </a:prstGeom>
            <a:noFill/>
          </p:spPr>
          <p:txBody>
            <a:bodyPr wrap="square" rtlCol="0">
              <a:spAutoFit/>
            </a:bodyPr>
            <a:lstStyle/>
            <a:p>
              <a:pPr algn="r">
                <a:lnSpc>
                  <a:spcPct val="150000"/>
                </a:lnSpc>
              </a:pP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心理需求</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a:extLst>
                <a:ext uri="{FF2B5EF4-FFF2-40B4-BE49-F238E27FC236}">
                  <a16:creationId xmlns="" xmlns:a16="http://schemas.microsoft.com/office/drawing/2014/main" id="{A372DD63-EABA-46D0-8EEC-094C95395F82}"/>
                </a:ext>
              </a:extLst>
            </p:cNvPr>
            <p:cNvSpPr txBox="1"/>
            <p:nvPr/>
          </p:nvSpPr>
          <p:spPr>
            <a:xfrm>
              <a:off x="695999" y="2390427"/>
              <a:ext cx="3175891" cy="1295163"/>
            </a:xfrm>
            <a:prstGeom prst="rect">
              <a:avLst/>
            </a:prstGeom>
            <a:noFill/>
          </p:spPr>
          <p:txBody>
            <a:bodyPr wrap="square" rtlCol="0">
              <a:spAutoFit/>
            </a:bodyPr>
            <a:lstStyle/>
            <a:p>
              <a:pPr algn="r">
                <a:lnSpc>
                  <a:spcPct val="150000"/>
                </a:lnSpc>
              </a:pPr>
              <a:r>
                <a:rPr lang="zh-CN" altLang="en-US" dirty="0" smtClean="0"/>
                <a:t>独特的色调</a:t>
              </a:r>
              <a:r>
                <a:rPr lang="zh-CN" altLang="zh-CN" dirty="0" smtClean="0"/>
                <a:t>满足了人们对高级感和距离感的追求，归根到底带给了人们一种平和的安全感</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a:extLst>
              <a:ext uri="{FF2B5EF4-FFF2-40B4-BE49-F238E27FC236}">
                <a16:creationId xmlns="" xmlns:a16="http://schemas.microsoft.com/office/drawing/2014/main" id="{36E9CD9E-959E-4C3F-9A49-53D78ADFAD25}"/>
              </a:ext>
            </a:extLst>
          </p:cNvPr>
          <p:cNvGrpSpPr/>
          <p:nvPr/>
        </p:nvGrpSpPr>
        <p:grpSpPr>
          <a:xfrm>
            <a:off x="427056" y="3565488"/>
            <a:ext cx="3184855" cy="1592278"/>
            <a:chOff x="687035" y="1831688"/>
            <a:chExt cx="3184855" cy="1592278"/>
          </a:xfrm>
        </p:grpSpPr>
        <p:sp>
          <p:nvSpPr>
            <p:cNvPr id="14" name="文本框 13">
              <a:extLst>
                <a:ext uri="{FF2B5EF4-FFF2-40B4-BE49-F238E27FC236}">
                  <a16:creationId xmlns="" xmlns:a16="http://schemas.microsoft.com/office/drawing/2014/main" id="{C286F72D-A37F-48EF-94D1-C998F591C444}"/>
                </a:ext>
              </a:extLst>
            </p:cNvPr>
            <p:cNvSpPr txBox="1"/>
            <p:nvPr/>
          </p:nvSpPr>
          <p:spPr>
            <a:xfrm>
              <a:off x="695999" y="1831688"/>
              <a:ext cx="3175891" cy="662554"/>
            </a:xfrm>
            <a:prstGeom prst="rect">
              <a:avLst/>
            </a:prstGeom>
            <a:noFill/>
          </p:spPr>
          <p:txBody>
            <a:bodyPr wrap="square" rtlCol="0">
              <a:spAutoFit/>
            </a:bodyPr>
            <a:lstStyle/>
            <a:p>
              <a:pPr algn="r">
                <a:lnSpc>
                  <a:spcPct val="150000"/>
                </a:lnSpc>
              </a:pP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文化意趣</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a:extLst>
                <a:ext uri="{FF2B5EF4-FFF2-40B4-BE49-F238E27FC236}">
                  <a16:creationId xmlns="" xmlns:a16="http://schemas.microsoft.com/office/drawing/2014/main" id="{24BD9FE6-5E87-4151-8C92-94E072A1C3EC}"/>
                </a:ext>
              </a:extLst>
            </p:cNvPr>
            <p:cNvSpPr txBox="1"/>
            <p:nvPr/>
          </p:nvSpPr>
          <p:spPr>
            <a:xfrm>
              <a:off x="687035" y="2542827"/>
              <a:ext cx="3175891" cy="881139"/>
            </a:xfrm>
            <a:prstGeom prst="rect">
              <a:avLst/>
            </a:prstGeom>
            <a:noFill/>
          </p:spPr>
          <p:txBody>
            <a:bodyPr wrap="square" rtlCol="0">
              <a:spAutoFit/>
            </a:bodyPr>
            <a:lstStyle/>
            <a:p>
              <a:pPr>
                <a:lnSpc>
                  <a:spcPct val="150000"/>
                </a:lnSpc>
              </a:pPr>
              <a:r>
                <a:rPr lang="zh-CN" altLang="zh-CN" dirty="0" smtClean="0"/>
                <a:t>追求诗意的表达和情感的意境体会</a:t>
              </a:r>
              <a:r>
                <a:rPr lang="zh-CN" altLang="en-US" dirty="0" smtClean="0"/>
                <a:t>，符合东方文化审美意趣</a:t>
              </a:r>
              <a:endParaRPr lang="zh-CN" altLang="zh-CN" dirty="0"/>
            </a:p>
          </p:txBody>
        </p:sp>
      </p:grpSp>
      <p:grpSp>
        <p:nvGrpSpPr>
          <p:cNvPr id="16" name="组合 15">
            <a:extLst>
              <a:ext uri="{FF2B5EF4-FFF2-40B4-BE49-F238E27FC236}">
                <a16:creationId xmlns="" xmlns:a16="http://schemas.microsoft.com/office/drawing/2014/main" id="{6A09FF33-5330-4A6C-9231-71AC776D807B}"/>
              </a:ext>
            </a:extLst>
          </p:cNvPr>
          <p:cNvGrpSpPr/>
          <p:nvPr/>
        </p:nvGrpSpPr>
        <p:grpSpPr>
          <a:xfrm>
            <a:off x="7791191" y="1176563"/>
            <a:ext cx="3175891" cy="2269400"/>
            <a:chOff x="695999" y="1831688"/>
            <a:chExt cx="3175891" cy="2269400"/>
          </a:xfrm>
        </p:grpSpPr>
        <p:sp>
          <p:nvSpPr>
            <p:cNvPr id="17" name="文本框 16">
              <a:extLst>
                <a:ext uri="{FF2B5EF4-FFF2-40B4-BE49-F238E27FC236}">
                  <a16:creationId xmlns="" xmlns:a16="http://schemas.microsoft.com/office/drawing/2014/main" id="{BEF53A9C-7DEB-45AC-8ED6-B49FFA5FE8A6}"/>
                </a:ext>
              </a:extLst>
            </p:cNvPr>
            <p:cNvSpPr txBox="1"/>
            <p:nvPr/>
          </p:nvSpPr>
          <p:spPr>
            <a:xfrm>
              <a:off x="695999" y="1831688"/>
              <a:ext cx="3175891" cy="662554"/>
            </a:xfrm>
            <a:prstGeom prst="rect">
              <a:avLst/>
            </a:prstGeom>
            <a:noFill/>
          </p:spPr>
          <p:txBody>
            <a:bodyPr wrap="square" rtlCol="0">
              <a:spAutoFit/>
            </a:bodyPr>
            <a:lstStyle/>
            <a:p>
              <a:pPr>
                <a:lnSpc>
                  <a:spcPct val="150000"/>
                </a:lnSpc>
              </a:pP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时代需求</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a:extLst>
                <a:ext uri="{FF2B5EF4-FFF2-40B4-BE49-F238E27FC236}">
                  <a16:creationId xmlns="" xmlns:a16="http://schemas.microsoft.com/office/drawing/2014/main" id="{A8D88456-3520-4CC6-AF66-338351685689}"/>
                </a:ext>
              </a:extLst>
            </p:cNvPr>
            <p:cNvSpPr txBox="1"/>
            <p:nvPr/>
          </p:nvSpPr>
          <p:spPr>
            <a:xfrm>
              <a:off x="695999" y="2390427"/>
              <a:ext cx="3175891" cy="1710661"/>
            </a:xfrm>
            <a:prstGeom prst="rect">
              <a:avLst/>
            </a:prstGeom>
            <a:noFill/>
          </p:spPr>
          <p:txBody>
            <a:bodyPr wrap="square" rtlCol="0">
              <a:spAutoFit/>
            </a:bodyPr>
            <a:lstStyle/>
            <a:p>
              <a:pPr>
                <a:lnSpc>
                  <a:spcPct val="150000"/>
                </a:lnSpc>
              </a:pPr>
              <a:r>
                <a:rPr lang="zh-CN" altLang="zh-CN" dirty="0" smtClean="0"/>
                <a:t>满足了高速发展时代人们的需求——柔和、恬淡、安宁的色彩起到了降压，舒缓心情的奇妙作用</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 name="组合 18">
            <a:extLst>
              <a:ext uri="{FF2B5EF4-FFF2-40B4-BE49-F238E27FC236}">
                <a16:creationId xmlns="" xmlns:a16="http://schemas.microsoft.com/office/drawing/2014/main" id="{79D4BA11-FB22-44CA-88A0-871ABB058DEC}"/>
              </a:ext>
            </a:extLst>
          </p:cNvPr>
          <p:cNvGrpSpPr/>
          <p:nvPr/>
        </p:nvGrpSpPr>
        <p:grpSpPr>
          <a:xfrm>
            <a:off x="7800155" y="3537891"/>
            <a:ext cx="3184855" cy="2438572"/>
            <a:chOff x="687035" y="2028911"/>
            <a:chExt cx="3184855" cy="2438572"/>
          </a:xfrm>
        </p:grpSpPr>
        <p:sp>
          <p:nvSpPr>
            <p:cNvPr id="20" name="文本框 19">
              <a:extLst>
                <a:ext uri="{FF2B5EF4-FFF2-40B4-BE49-F238E27FC236}">
                  <a16:creationId xmlns="" xmlns:a16="http://schemas.microsoft.com/office/drawing/2014/main" id="{D28421CC-A272-4748-A88F-81654D8B0FA2}"/>
                </a:ext>
              </a:extLst>
            </p:cNvPr>
            <p:cNvSpPr txBox="1"/>
            <p:nvPr/>
          </p:nvSpPr>
          <p:spPr>
            <a:xfrm>
              <a:off x="687035" y="2028911"/>
              <a:ext cx="3175891" cy="662554"/>
            </a:xfrm>
            <a:prstGeom prst="rect">
              <a:avLst/>
            </a:prstGeom>
            <a:noFill/>
          </p:spPr>
          <p:txBody>
            <a:bodyPr wrap="square" rtlCol="0">
              <a:spAutoFit/>
            </a:bodyPr>
            <a:lstStyle/>
            <a:p>
              <a:pPr>
                <a:lnSpc>
                  <a:spcPct val="150000"/>
                </a:lnSpc>
              </a:pP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内涵认同</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 xmlns:a16="http://schemas.microsoft.com/office/drawing/2014/main" id="{F5964066-88FB-4957-B8C0-AE06D1CD13ED}"/>
                </a:ext>
              </a:extLst>
            </p:cNvPr>
            <p:cNvSpPr txBox="1"/>
            <p:nvPr/>
          </p:nvSpPr>
          <p:spPr>
            <a:xfrm>
              <a:off x="695999" y="2713157"/>
              <a:ext cx="3175891" cy="1754326"/>
            </a:xfrm>
            <a:prstGeom prst="rect">
              <a:avLst/>
            </a:prstGeom>
            <a:noFill/>
          </p:spPr>
          <p:txBody>
            <a:bodyPr wrap="square" rtlCol="0">
              <a:spAutoFit/>
            </a:bodyPr>
            <a:lstStyle/>
            <a:p>
              <a:pPr>
                <a:lnSpc>
                  <a:spcPct val="150000"/>
                </a:lnSpc>
              </a:pPr>
              <a:r>
                <a:rPr lang="zh-CN" altLang="zh-CN" dirty="0" smtClean="0"/>
                <a:t>契合了中国人含蓄、自然的传统美学观念，结合新时代的技术对中国传统美学进行了潜移默化的再认可</a:t>
              </a:r>
            </a:p>
          </p:txBody>
        </p:sp>
      </p:grpSp>
      <p:grpSp>
        <p:nvGrpSpPr>
          <p:cNvPr id="36" name="组合 35"/>
          <p:cNvGrpSpPr/>
          <p:nvPr/>
        </p:nvGrpSpPr>
        <p:grpSpPr>
          <a:xfrm>
            <a:off x="-466016" y="-466016"/>
            <a:ext cx="12415969" cy="7324016"/>
            <a:chOff x="-466016" y="-466016"/>
            <a:chExt cx="12415969" cy="7324016"/>
          </a:xfrm>
        </p:grpSpPr>
        <p:grpSp>
          <p:nvGrpSpPr>
            <p:cNvPr id="37" name="组合 1"/>
            <p:cNvGrpSpPr/>
            <p:nvPr/>
          </p:nvGrpSpPr>
          <p:grpSpPr>
            <a:xfrm>
              <a:off x="-466016" y="-466016"/>
              <a:ext cx="12415969" cy="7324016"/>
              <a:chOff x="-466016" y="-466016"/>
              <a:chExt cx="12415969" cy="7324016"/>
            </a:xfrm>
          </p:grpSpPr>
          <p:grpSp>
            <p:nvGrpSpPr>
              <p:cNvPr id="39" name="组合 38"/>
              <p:cNvGrpSpPr/>
              <p:nvPr/>
            </p:nvGrpSpPr>
            <p:grpSpPr>
              <a:xfrm>
                <a:off x="10542494" y="4930588"/>
                <a:ext cx="1407459" cy="1927412"/>
                <a:chOff x="10542494" y="4930588"/>
                <a:chExt cx="1407459" cy="1927412"/>
              </a:xfrm>
            </p:grpSpPr>
            <p:sp>
              <p:nvSpPr>
                <p:cNvPr id="47" name="矩形 46"/>
                <p:cNvSpPr/>
                <p:nvPr/>
              </p:nvSpPr>
              <p:spPr>
                <a:xfrm>
                  <a:off x="1157343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1035554"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0542494"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44" name="矩形 43">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44">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45">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38" name="文本框 5">
              <a:extLst>
                <a:ext uri="{FF2B5EF4-FFF2-40B4-BE49-F238E27FC236}">
                  <a16:creationId xmlns="" xmlns:a16="http://schemas.microsoft.com/office/drawing/2014/main" id="{0AB541A6-E143-4E54-A678-49A4878E68E7}"/>
                </a:ext>
              </a:extLst>
            </p:cNvPr>
            <p:cNvSpPr txBox="1"/>
            <p:nvPr/>
          </p:nvSpPr>
          <p:spPr>
            <a:xfrm>
              <a:off x="455173" y="126380"/>
              <a:ext cx="5386796"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Part2.4——</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莫兰迪于东方之流行</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 xmlns:p14="http://schemas.microsoft.com/office/powerpoint/2010/main" val="320663499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016" y="-466016"/>
            <a:ext cx="12380109" cy="7440557"/>
            <a:chOff x="-466016" y="-466016"/>
            <a:chExt cx="12380109" cy="7440557"/>
          </a:xfrm>
        </p:grpSpPr>
        <p:grpSp>
          <p:nvGrpSpPr>
            <p:cNvPr id="3" name="组合 1"/>
            <p:cNvGrpSpPr/>
            <p:nvPr/>
          </p:nvGrpSpPr>
          <p:grpSpPr>
            <a:xfrm>
              <a:off x="-466016" y="-466016"/>
              <a:ext cx="12380109" cy="7440557"/>
              <a:chOff x="-466016" y="-466016"/>
              <a:chExt cx="12380109" cy="7440557"/>
            </a:xfrm>
          </p:grpSpPr>
          <p:grpSp>
            <p:nvGrpSpPr>
              <p:cNvPr id="5" name="组合 4"/>
              <p:cNvGrpSpPr/>
              <p:nvPr/>
            </p:nvGrpSpPr>
            <p:grpSpPr>
              <a:xfrm>
                <a:off x="10497669" y="4930588"/>
                <a:ext cx="1416424" cy="1927412"/>
                <a:chOff x="10497669" y="4930588"/>
                <a:chExt cx="1416424" cy="1927412"/>
              </a:xfrm>
            </p:grpSpPr>
            <p:sp>
              <p:nvSpPr>
                <p:cNvPr id="13" name="矩形 12"/>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0" name="矩形 9">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14"/>
              <p:cNvGrpSpPr/>
              <p:nvPr/>
            </p:nvGrpSpPr>
            <p:grpSpPr>
              <a:xfrm>
                <a:off x="313765" y="1954306"/>
                <a:ext cx="555811" cy="5020235"/>
                <a:chOff x="313765" y="1954306"/>
                <a:chExt cx="555811" cy="5020235"/>
              </a:xfrm>
            </p:grpSpPr>
            <p:sp>
              <p:nvSpPr>
                <p:cNvPr id="8" name="矩形 5"/>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9" name="矩形 6"/>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5">
              <a:extLst>
                <a:ext uri="{FF2B5EF4-FFF2-40B4-BE49-F238E27FC236}">
                  <a16:creationId xmlns="" xmlns:a16="http://schemas.microsoft.com/office/drawing/2014/main" id="{0AB541A6-E143-4E54-A678-49A4878E68E7}"/>
                </a:ext>
              </a:extLst>
            </p:cNvPr>
            <p:cNvSpPr txBox="1"/>
            <p:nvPr/>
          </p:nvSpPr>
          <p:spPr>
            <a:xfrm>
              <a:off x="455173" y="126380"/>
              <a:ext cx="4372094" cy="738664"/>
            </a:xfrm>
            <a:prstGeom prst="rect">
              <a:avLst/>
            </a:prstGeom>
            <a:noFill/>
          </p:spPr>
          <p:txBody>
            <a:bodyPr wrap="none" rtlCol="0">
              <a:spAutoFit/>
            </a:bodyPr>
            <a:lstStyle/>
            <a:p>
              <a:pPr algn="l">
                <a:lnSpc>
                  <a:spcPct val="150000"/>
                </a:lnSpc>
              </a:pPr>
              <a:r>
                <a:rPr lang="en-US" altLang="zh-CN"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Part3——</a:t>
              </a:r>
              <a:r>
                <a:rPr lang="zh-CN" altLang="en-US" sz="28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莫兰迪流行之后</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 name="矩形 15">
            <a:extLst>
              <a:ext uri="{FF2B5EF4-FFF2-40B4-BE49-F238E27FC236}">
                <a16:creationId xmlns="" xmlns:a16="http://schemas.microsoft.com/office/drawing/2014/main" id="{23E7792E-4890-4799-8A00-6E4139782D4B}"/>
              </a:ext>
            </a:extLst>
          </p:cNvPr>
          <p:cNvSpPr/>
          <p:nvPr/>
        </p:nvSpPr>
        <p:spPr>
          <a:xfrm>
            <a:off x="1443320" y="1497105"/>
            <a:ext cx="6822139" cy="4563036"/>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9CDAD"/>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16"/>
          <p:cNvSpPr txBox="1"/>
          <p:nvPr/>
        </p:nvSpPr>
        <p:spPr>
          <a:xfrm>
            <a:off x="1775011" y="1550895"/>
            <a:ext cx="6678707" cy="4431983"/>
          </a:xfrm>
          <a:prstGeom prst="rect">
            <a:avLst/>
          </a:prstGeom>
          <a:noFill/>
        </p:spPr>
        <p:txBody>
          <a:bodyPr wrap="square" rtlCol="0">
            <a:spAutoFit/>
          </a:bodyPr>
          <a:lstStyle/>
          <a:p>
            <a:pPr>
              <a:lnSpc>
                <a:spcPct val="150000"/>
              </a:lnSpc>
            </a:pPr>
            <a:endParaRPr lang="en-US" altLang="zh-CN" sz="2000" dirty="0" smtClean="0"/>
          </a:p>
          <a:p>
            <a:pPr>
              <a:lnSpc>
                <a:spcPct val="150000"/>
              </a:lnSpc>
            </a:pPr>
            <a:r>
              <a:rPr lang="en-US" altLang="zh-CN" sz="2400" dirty="0" smtClean="0"/>
              <a:t>2000</a:t>
            </a:r>
            <a:r>
              <a:rPr lang="zh-CN" altLang="zh-CN" sz="2400" dirty="0" smtClean="0"/>
              <a:t>年的蔚蓝色（</a:t>
            </a:r>
            <a:r>
              <a:rPr lang="en-US" altLang="zh-CN" sz="2400" dirty="0" smtClean="0"/>
              <a:t>Cerulean Blue 15-4020</a:t>
            </a:r>
            <a:r>
              <a:rPr lang="zh-CN" altLang="zh-CN" sz="2400" dirty="0" smtClean="0"/>
              <a:t>）</a:t>
            </a:r>
          </a:p>
          <a:p>
            <a:pPr>
              <a:lnSpc>
                <a:spcPct val="150000"/>
              </a:lnSpc>
            </a:pPr>
            <a:r>
              <a:rPr lang="en-US" altLang="zh-CN" sz="2400" dirty="0" smtClean="0"/>
              <a:t>2006</a:t>
            </a:r>
            <a:r>
              <a:rPr lang="zh-CN" altLang="zh-CN" sz="2400" dirty="0" smtClean="0"/>
              <a:t>年的沙色金币（</a:t>
            </a:r>
            <a:r>
              <a:rPr lang="en-US" altLang="zh-CN" sz="2400" dirty="0" smtClean="0"/>
              <a:t>Sand Dollar 13-1106</a:t>
            </a:r>
            <a:r>
              <a:rPr lang="zh-CN" altLang="zh-CN" sz="2400" dirty="0" smtClean="0"/>
              <a:t>）</a:t>
            </a:r>
          </a:p>
          <a:p>
            <a:pPr>
              <a:lnSpc>
                <a:spcPct val="150000"/>
              </a:lnSpc>
            </a:pPr>
            <a:r>
              <a:rPr lang="en-US" altLang="zh-CN" sz="2400" dirty="0" smtClean="0"/>
              <a:t>2014</a:t>
            </a:r>
            <a:r>
              <a:rPr lang="zh-CN" altLang="zh-CN" sz="2400" dirty="0" smtClean="0"/>
              <a:t>年的兰花紫（</a:t>
            </a:r>
            <a:r>
              <a:rPr lang="en-US" altLang="zh-CN" sz="2400" dirty="0" smtClean="0"/>
              <a:t> Radiant Orchid 18-3224 </a:t>
            </a:r>
            <a:r>
              <a:rPr lang="zh-CN" altLang="zh-CN" sz="2400" dirty="0" smtClean="0"/>
              <a:t>）</a:t>
            </a:r>
          </a:p>
          <a:p>
            <a:pPr>
              <a:lnSpc>
                <a:spcPct val="150000"/>
              </a:lnSpc>
            </a:pPr>
            <a:r>
              <a:rPr lang="en-US" altLang="zh-CN" sz="2400" dirty="0" smtClean="0"/>
              <a:t>2015</a:t>
            </a:r>
            <a:r>
              <a:rPr lang="zh-CN" altLang="zh-CN" sz="2400" dirty="0" smtClean="0"/>
              <a:t>年的玛萨拉酒红（</a:t>
            </a:r>
            <a:r>
              <a:rPr lang="en-US" altLang="zh-CN" sz="2400" dirty="0" err="1" smtClean="0"/>
              <a:t>Marsala</a:t>
            </a:r>
            <a:r>
              <a:rPr lang="en-US" altLang="zh-CN" sz="2400" dirty="0" smtClean="0"/>
              <a:t> 18-1438</a:t>
            </a:r>
            <a:r>
              <a:rPr lang="zh-CN" altLang="zh-CN" sz="2400" dirty="0" smtClean="0"/>
              <a:t>）</a:t>
            </a:r>
          </a:p>
          <a:p>
            <a:pPr>
              <a:lnSpc>
                <a:spcPct val="150000"/>
              </a:lnSpc>
            </a:pPr>
            <a:r>
              <a:rPr lang="en-US" altLang="zh-CN" sz="2400" dirty="0" smtClean="0"/>
              <a:t>2016</a:t>
            </a:r>
            <a:r>
              <a:rPr lang="zh-CN" altLang="zh-CN" sz="2400" dirty="0" smtClean="0"/>
              <a:t>年的静谧蓝</a:t>
            </a:r>
            <a:r>
              <a:rPr lang="en-US" altLang="zh-CN" sz="2400" dirty="0" smtClean="0"/>
              <a:t> &amp;</a:t>
            </a:r>
            <a:r>
              <a:rPr lang="zh-CN" altLang="zh-CN" sz="2400" dirty="0" smtClean="0"/>
              <a:t>粉晶（</a:t>
            </a:r>
            <a:r>
              <a:rPr lang="en-US" altLang="zh-CN" sz="2400" dirty="0" smtClean="0"/>
              <a:t>Serenity 15-3919&amp; Serenity 15-3919</a:t>
            </a:r>
            <a:r>
              <a:rPr lang="zh-CN" altLang="zh-CN" sz="2400" dirty="0" smtClean="0"/>
              <a:t>）</a:t>
            </a:r>
          </a:p>
          <a:p>
            <a:pPr algn="l">
              <a:lnSpc>
                <a:spcPct val="150000"/>
              </a:lnSpc>
            </a:pPr>
            <a:endParaRPr lang="zh-CN" altLang="en-US" sz="2400" dirty="0" smtClean="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8" name="TextBox 17"/>
          <p:cNvSpPr txBox="1"/>
          <p:nvPr/>
        </p:nvSpPr>
        <p:spPr>
          <a:xfrm>
            <a:off x="8719100" y="1532965"/>
            <a:ext cx="738664" cy="4572000"/>
          </a:xfrm>
          <a:prstGeom prst="rect">
            <a:avLst/>
          </a:prstGeom>
          <a:noFill/>
        </p:spPr>
        <p:txBody>
          <a:bodyPr vert="eaVert" wrap="square" rtlCol="0">
            <a:spAutoFit/>
          </a:bodyPr>
          <a:lstStyle/>
          <a:p>
            <a:pPr>
              <a:lnSpc>
                <a:spcPct val="150000"/>
              </a:lnSpc>
            </a:pPr>
            <a:r>
              <a:rPr lang="en-US" altLang="zh-CN" sz="2400" spc="300" dirty="0" smtClean="0"/>
              <a:t>21</a:t>
            </a:r>
            <a:r>
              <a:rPr lang="zh-CN" altLang="zh-CN" sz="2400" spc="300" dirty="0" smtClean="0"/>
              <a:t>世纪的</a:t>
            </a:r>
            <a:r>
              <a:rPr lang="en-US" altLang="zh-CN" sz="2400" spc="300" dirty="0" smtClean="0"/>
              <a:t>Pantone</a:t>
            </a:r>
            <a:r>
              <a:rPr lang="zh-CN" altLang="zh-CN" sz="2400" spc="300" dirty="0" smtClean="0"/>
              <a:t>年度颜色</a:t>
            </a:r>
            <a:endParaRPr lang="zh-CN" altLang="en-US" sz="2400" spc="300" dirty="0" smtClean="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7"/>
                                        </p:tgtEl>
                                        <p:attrNameLst>
                                          <p:attrName>style.visibility</p:attrName>
                                        </p:attrNameLst>
                                      </p:cBhvr>
                                      <p:to>
                                        <p:strVal val="visible"/>
                                      </p:to>
                                    </p:set>
                                    <p:anim calcmode="discrete" valueType="clr">
                                      <p:cBhvr override="childStyle">
                                        <p:cTn id="7" dur="80"/>
                                        <p:tgtEl>
                                          <p:spTgt spid="1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7"/>
                                        </p:tgtEl>
                                        <p:attrNameLst>
                                          <p:attrName>fillcolor</p:attrName>
                                        </p:attrNameLst>
                                      </p:cBhvr>
                                      <p:tavLst>
                                        <p:tav tm="0">
                                          <p:val>
                                            <p:clrVal>
                                              <a:schemeClr val="accent2"/>
                                            </p:clrVal>
                                          </p:val>
                                        </p:tav>
                                        <p:tav tm="50000">
                                          <p:val>
                                            <p:clrVal>
                                              <a:schemeClr val="hlink"/>
                                            </p:clrVal>
                                          </p:val>
                                        </p:tav>
                                      </p:tavLst>
                                    </p:anim>
                                    <p:set>
                                      <p:cBhvr>
                                        <p:cTn id="9" dur="80"/>
                                        <p:tgtEl>
                                          <p:spTgt spid="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8" y="3917926"/>
              <a:ext cx="2514599" cy="251459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 name="文本框 6">
            <a:extLst>
              <a:ext uri="{FF2B5EF4-FFF2-40B4-BE49-F238E27FC236}">
                <a16:creationId xmlns="" xmlns:a16="http://schemas.microsoft.com/office/drawing/2014/main" id="{37E78319-26DD-44AA-A74D-42D6195EA0D9}"/>
              </a:ext>
            </a:extLst>
          </p:cNvPr>
          <p:cNvSpPr txBox="1"/>
          <p:nvPr/>
        </p:nvSpPr>
        <p:spPr>
          <a:xfrm>
            <a:off x="1289156" y="2461931"/>
            <a:ext cx="10902844" cy="830997"/>
          </a:xfrm>
          <a:prstGeom prst="rect">
            <a:avLst/>
          </a:prstGeom>
          <a:noFill/>
        </p:spPr>
        <p:txBody>
          <a:bodyPr wrap="square" rtlCol="0">
            <a:spAutoFit/>
          </a:bodyPr>
          <a:lstStyle/>
          <a:p>
            <a:pPr>
              <a:lnSpc>
                <a:spcPct val="150000"/>
              </a:lnSpc>
            </a:pPr>
            <a:r>
              <a:rPr lang="zh-CN" altLang="en-US" sz="3200" dirty="0" smtClean="0">
                <a:latin typeface="微软雅黑" pitchFamily="34" charset="-122"/>
                <a:ea typeface="微软雅黑" pitchFamily="34" charset="-122"/>
              </a:rPr>
              <a:t>      照搬照抄，消费流行 </a:t>
            </a:r>
            <a:r>
              <a:rPr lang="en-US" altLang="zh-CN" sz="3200" dirty="0" smtClean="0">
                <a:latin typeface="微软雅黑" pitchFamily="34" charset="-122"/>
                <a:ea typeface="微软雅黑" pitchFamily="34" charset="-122"/>
              </a:rPr>
              <a:t>or </a:t>
            </a:r>
            <a:r>
              <a:rPr lang="zh-CN" altLang="en-US" sz="3200" dirty="0" smtClean="0">
                <a:latin typeface="微软雅黑" pitchFamily="34" charset="-122"/>
                <a:ea typeface="微软雅黑" pitchFamily="34" charset="-122"/>
              </a:rPr>
              <a:t>创新创造，焕发新生</a:t>
            </a:r>
            <a:endParaRPr lang="zh-CN" altLang="zh-CN" sz="3200" dirty="0">
              <a:latin typeface="微软雅黑" pitchFamily="34" charset="-122"/>
              <a:ea typeface="微软雅黑" pitchFamily="34" charset="-122"/>
            </a:endParaRPr>
          </a:p>
        </p:txBody>
      </p:sp>
      <p:grpSp>
        <p:nvGrpSpPr>
          <p:cNvPr id="6" name="组合 7"/>
          <p:cNvGrpSpPr/>
          <p:nvPr/>
        </p:nvGrpSpPr>
        <p:grpSpPr>
          <a:xfrm>
            <a:off x="-466016" y="-466016"/>
            <a:ext cx="12380109" cy="7440557"/>
            <a:chOff x="-466016" y="-466016"/>
            <a:chExt cx="12380109" cy="7440557"/>
          </a:xfrm>
        </p:grpSpPr>
        <p:grpSp>
          <p:nvGrpSpPr>
            <p:cNvPr id="8" name="组合 4"/>
            <p:cNvGrpSpPr/>
            <p:nvPr/>
          </p:nvGrpSpPr>
          <p:grpSpPr>
            <a:xfrm>
              <a:off x="10497669" y="4930588"/>
              <a:ext cx="1416424" cy="1927412"/>
              <a:chOff x="10497669" y="4930588"/>
              <a:chExt cx="1416424" cy="1927412"/>
            </a:xfrm>
          </p:grpSpPr>
          <p:sp>
            <p:nvSpPr>
              <p:cNvPr id="17" name="矩形 16"/>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4" name="矩形 13">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 name="组合 14"/>
            <p:cNvGrpSpPr/>
            <p:nvPr/>
          </p:nvGrpSpPr>
          <p:grpSpPr>
            <a:xfrm>
              <a:off x="313765" y="1954306"/>
              <a:ext cx="555811" cy="5020235"/>
              <a:chOff x="313765" y="1954306"/>
              <a:chExt cx="555811" cy="5020235"/>
            </a:xfrm>
          </p:grpSpPr>
          <p:sp>
            <p:nvSpPr>
              <p:cNvPr id="12" name="矩形 11"/>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13" name="矩形 12"/>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 xmlns:p14="http://schemas.microsoft.com/office/powerpoint/2010/main" val="1623677453"/>
      </p:ext>
    </p:extLst>
  </p:cSld>
  <p:clrMapOvr>
    <a:masterClrMapping/>
  </p:clrMapOvr>
  <p:transition spd="slow">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 xmlns:a16="http://schemas.microsoft.com/office/drawing/2014/main" id="{B6562545-3B39-406D-B45F-DD8B35B7738C}"/>
              </a:ext>
            </a:extLst>
          </p:cNvPr>
          <p:cNvSpPr/>
          <p:nvPr/>
        </p:nvSpPr>
        <p:spPr>
          <a:xfrm>
            <a:off x="544573" y="757298"/>
            <a:ext cx="5343403" cy="5343403"/>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13">
            <a:extLst>
              <a:ext uri="{FF2B5EF4-FFF2-40B4-BE49-F238E27FC236}">
                <a16:creationId xmlns="" xmlns:a16="http://schemas.microsoft.com/office/drawing/2014/main" id="{B23DB2A3-7747-4FB5-82E1-32B3471C927B}"/>
              </a:ext>
            </a:extLst>
          </p:cNvPr>
          <p:cNvGrpSpPr/>
          <p:nvPr/>
        </p:nvGrpSpPr>
        <p:grpSpPr>
          <a:xfrm>
            <a:off x="1291510" y="1504235"/>
            <a:ext cx="10900490" cy="3849530"/>
            <a:chOff x="1291510" y="1504235"/>
            <a:chExt cx="10900490" cy="3849530"/>
          </a:xfrm>
        </p:grpSpPr>
        <p:sp>
          <p:nvSpPr>
            <p:cNvPr id="4" name="矩形 3">
              <a:extLst>
                <a:ext uri="{FF2B5EF4-FFF2-40B4-BE49-F238E27FC236}">
                  <a16:creationId xmlns="" xmlns:a16="http://schemas.microsoft.com/office/drawing/2014/main" id="{2C0F271D-85DA-41D5-BB5F-A318F2711993}"/>
                </a:ext>
              </a:extLst>
            </p:cNvPr>
            <p:cNvSpPr/>
            <p:nvPr/>
          </p:nvSpPr>
          <p:spPr>
            <a:xfrm>
              <a:off x="3216275" y="1504235"/>
              <a:ext cx="8975725" cy="3849530"/>
            </a:xfrm>
            <a:prstGeom prst="rect">
              <a:avLst/>
            </a:prstGeom>
            <a:solidFill>
              <a:schemeClr val="bg1"/>
            </a:solidFill>
            <a:ln>
              <a:noFill/>
            </a:ln>
            <a:effectLst>
              <a:outerShdw blurRad="1524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椭圆 2">
              <a:extLst>
                <a:ext uri="{FF2B5EF4-FFF2-40B4-BE49-F238E27FC236}">
                  <a16:creationId xmlns="" xmlns:a16="http://schemas.microsoft.com/office/drawing/2014/main" id="{705B2125-3FC5-43D7-9DD9-A7EA5EB466DE}"/>
                </a:ext>
              </a:extLst>
            </p:cNvPr>
            <p:cNvSpPr/>
            <p:nvPr/>
          </p:nvSpPr>
          <p:spPr>
            <a:xfrm>
              <a:off x="1291510" y="1504235"/>
              <a:ext cx="3849530" cy="384953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 name="文本框 4">
            <a:extLst>
              <a:ext uri="{FF2B5EF4-FFF2-40B4-BE49-F238E27FC236}">
                <a16:creationId xmlns="" xmlns:a16="http://schemas.microsoft.com/office/drawing/2014/main" id="{72A44165-722D-4AA6-AB79-EAC02B6C71CA}"/>
              </a:ext>
            </a:extLst>
          </p:cNvPr>
          <p:cNvSpPr txBox="1"/>
          <p:nvPr/>
        </p:nvSpPr>
        <p:spPr>
          <a:xfrm>
            <a:off x="5315987" y="2175926"/>
            <a:ext cx="5724644" cy="1069845"/>
          </a:xfrm>
          <a:prstGeom prst="rect">
            <a:avLst/>
          </a:prstGeom>
          <a:noFill/>
        </p:spPr>
        <p:txBody>
          <a:bodyPr wrap="none" rtlCol="0">
            <a:spAutoFit/>
          </a:bodyPr>
          <a:lstStyle/>
          <a:p>
            <a:pPr>
              <a:lnSpc>
                <a:spcPct val="150000"/>
              </a:lnSpc>
            </a:pPr>
            <a:r>
              <a:rPr lang="zh-CN" altLang="en-US" sz="48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莫兰迪的不适用领域</a:t>
            </a:r>
            <a:endParaRPr lang="zh-CN" altLang="en-US" sz="48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a:extLst>
              <a:ext uri="{FF2B5EF4-FFF2-40B4-BE49-F238E27FC236}">
                <a16:creationId xmlns="" xmlns:a16="http://schemas.microsoft.com/office/drawing/2014/main" id="{29614DEB-9765-4D66-8AC0-9C751AACC9FE}"/>
              </a:ext>
            </a:extLst>
          </p:cNvPr>
          <p:cNvSpPr txBox="1"/>
          <p:nvPr/>
        </p:nvSpPr>
        <p:spPr>
          <a:xfrm>
            <a:off x="5381296" y="3865319"/>
            <a:ext cx="6274888" cy="507831"/>
          </a:xfrm>
          <a:prstGeom prst="rect">
            <a:avLst/>
          </a:prstGeom>
          <a:noFill/>
        </p:spPr>
        <p:txBody>
          <a:bodyPr wrap="square" rtlCol="0">
            <a:spAutoFit/>
          </a:bodyPr>
          <a:lstStyle/>
          <a:p>
            <a:pPr>
              <a:lnSpc>
                <a:spcPct val="150000"/>
              </a:lnSpc>
            </a:pPr>
            <a:r>
              <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组</a:t>
            </a:r>
            <a:r>
              <a:rPr lang="zh-CN" altLang="en-US"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长</a:t>
            </a:r>
            <a:r>
              <a:rPr lang="en-US" altLang="zh-CN"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GROUP 3  </a:t>
            </a:r>
            <a:r>
              <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王匡义</a:t>
            </a:r>
          </a:p>
        </p:txBody>
      </p:sp>
      <p:sp>
        <p:nvSpPr>
          <p:cNvPr id="7" name="文本框 6">
            <a:extLst>
              <a:ext uri="{FF2B5EF4-FFF2-40B4-BE49-F238E27FC236}">
                <a16:creationId xmlns="" xmlns:a16="http://schemas.microsoft.com/office/drawing/2014/main" id="{043748E3-DFA3-4D6E-A898-E49507DCB4FE}"/>
              </a:ext>
            </a:extLst>
          </p:cNvPr>
          <p:cNvSpPr txBox="1"/>
          <p:nvPr/>
        </p:nvSpPr>
        <p:spPr>
          <a:xfrm>
            <a:off x="2302403" y="2055547"/>
            <a:ext cx="2270173" cy="2434193"/>
          </a:xfrm>
          <a:prstGeom prst="rect">
            <a:avLst/>
          </a:prstGeom>
          <a:noFill/>
        </p:spPr>
        <p:txBody>
          <a:bodyPr wrap="none" rtlCol="0">
            <a:spAutoFit/>
          </a:bodyPr>
          <a:lstStyle/>
          <a:p>
            <a:pPr algn="l">
              <a:lnSpc>
                <a:spcPct val="150000"/>
              </a:lnSpc>
            </a:pPr>
            <a:r>
              <a:rPr lang="en-US" altLang="zh-CN" sz="115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08.</a:t>
            </a:r>
            <a:endParaRPr lang="zh-CN" altLang="en-US" sz="1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25">
            <a:extLst>
              <a:ext uri="{FF2B5EF4-FFF2-40B4-BE49-F238E27FC236}">
                <a16:creationId xmlns="" xmlns:a16="http://schemas.microsoft.com/office/drawing/2014/main" id="{06EA8D06-D18E-4619-99EA-EB9FF62BB353}"/>
              </a:ext>
            </a:extLst>
          </p:cNvPr>
          <p:cNvSpPr txBox="1"/>
          <p:nvPr/>
        </p:nvSpPr>
        <p:spPr>
          <a:xfrm>
            <a:off x="5392557" y="3117829"/>
            <a:ext cx="5887065" cy="923330"/>
          </a:xfrm>
          <a:prstGeom prst="rect">
            <a:avLst/>
          </a:prstGeom>
          <a:noFill/>
        </p:spPr>
        <p:txBody>
          <a:bodyPr wrap="square" rtlCol="0">
            <a:spAutoFit/>
          </a:bodyPr>
          <a:lstStyle/>
          <a:p>
            <a:pPr>
              <a:lnSpc>
                <a:spcPct val="150000"/>
              </a:lnSpc>
            </a:pPr>
            <a:r>
              <a:rPr lang="en-US" altLang="zh-CN" cap="all" spc="300"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THE FIELD NOT APPLICABLE TO MORANDI</a:t>
            </a:r>
            <a:endParaRPr lang="zh-CN" altLang="en-US" cap="all" spc="3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216355288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anim calcmode="lin" valueType="num">
                                      <p:cBhvr>
                                        <p:cTn id="24" dur="500" fill="hold"/>
                                        <p:tgtEl>
                                          <p:spTgt spid="5"/>
                                        </p:tgtEl>
                                        <p:attrNameLst>
                                          <p:attrName>ppt_x</p:attrName>
                                        </p:attrNameLst>
                                      </p:cBhvr>
                                      <p:tavLst>
                                        <p:tav tm="0">
                                          <p:val>
                                            <p:strVal val="#ppt_x"/>
                                          </p:val>
                                        </p:tav>
                                        <p:tav tm="100000">
                                          <p:val>
                                            <p:strVal val="#ppt_x"/>
                                          </p:val>
                                        </p:tav>
                                      </p:tavLst>
                                    </p:anim>
                                    <p:anim calcmode="lin" valueType="num">
                                      <p:cBhvr>
                                        <p:cTn id="25" dur="5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2605200"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莫兰迪</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完美？</a:t>
            </a:r>
          </a:p>
        </p:txBody>
      </p:sp>
      <p:cxnSp>
        <p:nvCxnSpPr>
          <p:cNvPr id="7" name="直接连接符 6">
            <a:extLst>
              <a:ext uri="{FF2B5EF4-FFF2-40B4-BE49-F238E27FC236}">
                <a16:creationId xmlns="" xmlns:a16="http://schemas.microsoft.com/office/drawing/2014/main" id="{3ED631A7-6F61-4098-8D23-874B3A583A35}"/>
              </a:ext>
            </a:extLst>
          </p:cNvPr>
          <p:cNvCxnSpPr>
            <a:cxnSpLocks/>
          </p:cNvCxnSpPr>
          <p:nvPr/>
        </p:nvCxnSpPr>
        <p:spPr>
          <a:xfrm>
            <a:off x="898872" y="4581000"/>
            <a:ext cx="102600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 xmlns:a16="http://schemas.microsoft.com/office/drawing/2014/main" id="{5EA91C8B-7AD6-440C-8E59-8D2F6EC6B23B}"/>
              </a:ext>
            </a:extLst>
          </p:cNvPr>
          <p:cNvSpPr txBox="1"/>
          <p:nvPr/>
        </p:nvSpPr>
        <p:spPr>
          <a:xfrm>
            <a:off x="975035" y="4862190"/>
            <a:ext cx="9810000" cy="1296637"/>
          </a:xfrm>
          <a:prstGeom prst="rect">
            <a:avLst/>
          </a:prstGeom>
          <a:noFill/>
        </p:spPr>
        <p:txBody>
          <a:bodyPr wrap="square" rtlCol="0">
            <a:spAutoFit/>
          </a:bodyPr>
          <a:lstStyle/>
          <a:p>
            <a:pPr>
              <a:lnSpc>
                <a:spcPct val="150000"/>
              </a:lnSpc>
            </a:pPr>
            <a:r>
              <a:rPr lang="zh-CN" altLang="zh-CN" dirty="0"/>
              <a:t>在查阅莫兰迪色系的过程中，我发现许多平台将其称之为“不会错的颜色”、“完美色彩”。全网铺天盖地的都是宣传推广。将莫兰迪色系与高级感进行直接对等。我不仅有个问题，莫兰迪色</a:t>
            </a:r>
            <a:r>
              <a:rPr lang="en-US" altLang="zh-CN" dirty="0"/>
              <a:t>=</a:t>
            </a:r>
            <a:r>
              <a:rPr lang="zh-CN" altLang="zh-CN" dirty="0"/>
              <a:t>好看的配色？还是说我们过分的进行了营销，忽视了一些其他的东西？</a:t>
            </a:r>
          </a:p>
        </p:txBody>
      </p:sp>
      <p:sp>
        <p:nvSpPr>
          <p:cNvPr id="9" name="对话气泡: 矩形 8">
            <a:extLst>
              <a:ext uri="{FF2B5EF4-FFF2-40B4-BE49-F238E27FC236}">
                <a16:creationId xmlns="" xmlns:a16="http://schemas.microsoft.com/office/drawing/2014/main" id="{071C748F-083F-44CE-924B-A63FC07A8F36}"/>
              </a:ext>
            </a:extLst>
          </p:cNvPr>
          <p:cNvSpPr/>
          <p:nvPr/>
        </p:nvSpPr>
        <p:spPr>
          <a:xfrm flipV="1">
            <a:off x="984000" y="2276999"/>
            <a:ext cx="2016000" cy="1931061"/>
          </a:xfrm>
          <a:prstGeom prst="wedgeRectCallout">
            <a:avLst>
              <a:gd name="adj1" fmla="val -2001"/>
              <a:gd name="adj2" fmla="val 77073"/>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对话气泡: 矩形 9">
            <a:extLst>
              <a:ext uri="{FF2B5EF4-FFF2-40B4-BE49-F238E27FC236}">
                <a16:creationId xmlns="" xmlns:a16="http://schemas.microsoft.com/office/drawing/2014/main" id="{EBBDA2D0-5BDE-49A4-BFBA-B783593EF6F9}"/>
              </a:ext>
            </a:extLst>
          </p:cNvPr>
          <p:cNvSpPr/>
          <p:nvPr/>
        </p:nvSpPr>
        <p:spPr>
          <a:xfrm flipV="1">
            <a:off x="6408000" y="2276999"/>
            <a:ext cx="2016000" cy="1931061"/>
          </a:xfrm>
          <a:prstGeom prst="wedgeRectCallout">
            <a:avLst>
              <a:gd name="adj1" fmla="val -2001"/>
              <a:gd name="adj2" fmla="val 77073"/>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对话气泡: 矩形 10">
            <a:extLst>
              <a:ext uri="{FF2B5EF4-FFF2-40B4-BE49-F238E27FC236}">
                <a16:creationId xmlns="" xmlns:a16="http://schemas.microsoft.com/office/drawing/2014/main" id="{249B98E5-768E-4A5D-8ABC-C362B970199A}"/>
              </a:ext>
            </a:extLst>
          </p:cNvPr>
          <p:cNvSpPr/>
          <p:nvPr/>
        </p:nvSpPr>
        <p:spPr>
          <a:xfrm flipV="1">
            <a:off x="3696000" y="2276999"/>
            <a:ext cx="2016000" cy="1931061"/>
          </a:xfrm>
          <a:prstGeom prst="wedgeRectCallout">
            <a:avLst>
              <a:gd name="adj1" fmla="val -2001"/>
              <a:gd name="adj2" fmla="val 77073"/>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对话气泡: 矩形 11">
            <a:extLst>
              <a:ext uri="{FF2B5EF4-FFF2-40B4-BE49-F238E27FC236}">
                <a16:creationId xmlns="" xmlns:a16="http://schemas.microsoft.com/office/drawing/2014/main" id="{0D959CB8-5B65-46E6-B525-E7BE7112B34C}"/>
              </a:ext>
            </a:extLst>
          </p:cNvPr>
          <p:cNvSpPr/>
          <p:nvPr/>
        </p:nvSpPr>
        <p:spPr>
          <a:xfrm flipV="1">
            <a:off x="9120000" y="2276999"/>
            <a:ext cx="2016000" cy="1931061"/>
          </a:xfrm>
          <a:prstGeom prst="wedgeRectCallout">
            <a:avLst>
              <a:gd name="adj1" fmla="val -2001"/>
              <a:gd name="adj2" fmla="val 77073"/>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a:extLst>
              <a:ext uri="{FF2B5EF4-FFF2-40B4-BE49-F238E27FC236}">
                <a16:creationId xmlns="" xmlns:a16="http://schemas.microsoft.com/office/drawing/2014/main" id="{71139AE5-6F09-4CAA-8F63-8C0283D9342F}"/>
              </a:ext>
            </a:extLst>
          </p:cNvPr>
          <p:cNvSpPr txBox="1"/>
          <p:nvPr/>
        </p:nvSpPr>
        <p:spPr>
          <a:xfrm>
            <a:off x="1031860" y="2608926"/>
            <a:ext cx="1828270" cy="1267206"/>
          </a:xfrm>
          <a:prstGeom prst="rect">
            <a:avLst/>
          </a:prstGeom>
          <a:noFill/>
        </p:spPr>
        <p:txBody>
          <a:bodyPr wrap="square" rtlCol="0">
            <a:spAutoFit/>
          </a:bodyPr>
          <a:lstStyle/>
          <a:p>
            <a:pPr algn="ctr">
              <a:lnSpc>
                <a:spcPct val="125000"/>
              </a:lnSpc>
            </a:pPr>
            <a:r>
              <a:rPr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好看</a:t>
            </a:r>
            <a:endParaRPr lang="en-US" altLang="zh-CN"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25000"/>
              </a:lnSpc>
            </a:pPr>
            <a:r>
              <a:rPr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舒适</a:t>
            </a:r>
          </a:p>
        </p:txBody>
      </p:sp>
      <p:sp>
        <p:nvSpPr>
          <p:cNvPr id="14" name="文本框 13">
            <a:extLst>
              <a:ext uri="{FF2B5EF4-FFF2-40B4-BE49-F238E27FC236}">
                <a16:creationId xmlns="" xmlns:a16="http://schemas.microsoft.com/office/drawing/2014/main" id="{48B941E7-AAEE-4F75-A620-07F376CFB587}"/>
              </a:ext>
            </a:extLst>
          </p:cNvPr>
          <p:cNvSpPr txBox="1"/>
          <p:nvPr/>
        </p:nvSpPr>
        <p:spPr>
          <a:xfrm>
            <a:off x="3975602" y="2872729"/>
            <a:ext cx="1828270" cy="651653"/>
          </a:xfrm>
          <a:prstGeom prst="rect">
            <a:avLst/>
          </a:prstGeom>
          <a:noFill/>
        </p:spPr>
        <p:txBody>
          <a:bodyPr wrap="square" rtlCol="0">
            <a:spAutoFit/>
          </a:bodyPr>
          <a:lstStyle/>
          <a:p>
            <a:pPr>
              <a:lnSpc>
                <a:spcPct val="125000"/>
              </a:lnSpc>
            </a:pPr>
            <a:r>
              <a:rPr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高级感</a:t>
            </a:r>
          </a:p>
        </p:txBody>
      </p:sp>
      <p:sp>
        <p:nvSpPr>
          <p:cNvPr id="15" name="文本框 14">
            <a:extLst>
              <a:ext uri="{FF2B5EF4-FFF2-40B4-BE49-F238E27FC236}">
                <a16:creationId xmlns="" xmlns:a16="http://schemas.microsoft.com/office/drawing/2014/main" id="{3A4E338B-43CA-49B3-A4E1-54680C7572B8}"/>
              </a:ext>
            </a:extLst>
          </p:cNvPr>
          <p:cNvSpPr txBox="1"/>
          <p:nvPr/>
        </p:nvSpPr>
        <p:spPr>
          <a:xfrm>
            <a:off x="6530440" y="2636958"/>
            <a:ext cx="1828270" cy="1267206"/>
          </a:xfrm>
          <a:prstGeom prst="rect">
            <a:avLst/>
          </a:prstGeom>
          <a:noFill/>
        </p:spPr>
        <p:txBody>
          <a:bodyPr wrap="square" rtlCol="0">
            <a:spAutoFit/>
          </a:bodyPr>
          <a:lstStyle/>
          <a:p>
            <a:pPr algn="ctr">
              <a:lnSpc>
                <a:spcPct val="125000"/>
              </a:lnSpc>
            </a:pPr>
            <a:r>
              <a:rPr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不会错的颜色</a:t>
            </a:r>
          </a:p>
        </p:txBody>
      </p:sp>
      <p:sp>
        <p:nvSpPr>
          <p:cNvPr id="16" name="文本框 15">
            <a:extLst>
              <a:ext uri="{FF2B5EF4-FFF2-40B4-BE49-F238E27FC236}">
                <a16:creationId xmlns="" xmlns:a16="http://schemas.microsoft.com/office/drawing/2014/main" id="{33D802BB-4699-4AC0-BCA6-18CBEE6F89AB}"/>
              </a:ext>
            </a:extLst>
          </p:cNvPr>
          <p:cNvSpPr txBox="1"/>
          <p:nvPr/>
        </p:nvSpPr>
        <p:spPr>
          <a:xfrm>
            <a:off x="9213865" y="2853713"/>
            <a:ext cx="1828270" cy="651653"/>
          </a:xfrm>
          <a:prstGeom prst="rect">
            <a:avLst/>
          </a:prstGeom>
          <a:noFill/>
        </p:spPr>
        <p:txBody>
          <a:bodyPr wrap="square" rtlCol="0">
            <a:spAutoFit/>
          </a:bodyPr>
          <a:lstStyle/>
          <a:p>
            <a:pPr>
              <a:lnSpc>
                <a:spcPct val="125000"/>
              </a:lnSpc>
            </a:pPr>
            <a:r>
              <a:rPr lang="zh-CN" altLang="en-US" sz="3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完美色彩</a:t>
            </a:r>
          </a:p>
        </p:txBody>
      </p:sp>
      <p:sp>
        <p:nvSpPr>
          <p:cNvPr id="19" name="箭头: 右 18">
            <a:extLst>
              <a:ext uri="{FF2B5EF4-FFF2-40B4-BE49-F238E27FC236}">
                <a16:creationId xmlns="" xmlns:a16="http://schemas.microsoft.com/office/drawing/2014/main" id="{F1D88359-69DE-4051-B94A-F169C08D8CB4}"/>
              </a:ext>
            </a:extLst>
          </p:cNvPr>
          <p:cNvSpPr/>
          <p:nvPr/>
        </p:nvSpPr>
        <p:spPr>
          <a:xfrm>
            <a:off x="2524125" y="1593321"/>
            <a:ext cx="7038975" cy="292629"/>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 xmlns:a16="http://schemas.microsoft.com/office/drawing/2014/main" id="{5B5C1CAD-455C-4AE6-9DAF-90AC32FABAA8}"/>
              </a:ext>
            </a:extLst>
          </p:cNvPr>
          <p:cNvSpPr txBox="1"/>
          <p:nvPr/>
        </p:nvSpPr>
        <p:spPr>
          <a:xfrm>
            <a:off x="5969418" y="663560"/>
            <a:ext cx="877163" cy="1191993"/>
          </a:xfrm>
          <a:prstGeom prst="rect">
            <a:avLst/>
          </a:prstGeom>
          <a:noFill/>
        </p:spPr>
        <p:txBody>
          <a:bodyPr wrap="none" rtlCol="0">
            <a:spAutoFit/>
          </a:bodyPr>
          <a:lstStyle/>
          <a:p>
            <a:pPr algn="l">
              <a:lnSpc>
                <a:spcPct val="150000"/>
              </a:lnSpc>
            </a:pPr>
            <a:r>
              <a:rPr lang="zh-CN" altLang="en-US" sz="5400" dirty="0">
                <a:solidFill>
                  <a:schemeClr val="tx1">
                    <a:lumMod val="75000"/>
                    <a:lumOff val="25000"/>
                  </a:schemeClr>
                </a:solidFill>
                <a:latin typeface="字魂58号-创中黑" panose="00000500000000000000" pitchFamily="2" charset="-122"/>
                <a:ea typeface="字魂58号-创中黑" panose="00000500000000000000" pitchFamily="2" charset="-122"/>
              </a:rPr>
              <a:t>？</a:t>
            </a:r>
            <a:endParaRPr lang="zh-CN" altLang="en-US" sz="44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pic>
        <p:nvPicPr>
          <p:cNvPr id="21" name="图片 20">
            <a:extLst>
              <a:ext uri="{FF2B5EF4-FFF2-40B4-BE49-F238E27FC236}">
                <a16:creationId xmlns="" xmlns:a16="http://schemas.microsoft.com/office/drawing/2014/main" id="{00538DB8-996B-412F-A579-0BB3F0938F0F}"/>
              </a:ext>
            </a:extLst>
          </p:cNvPr>
          <p:cNvPicPr/>
          <p:nvPr/>
        </p:nvPicPr>
        <p:blipFill rotWithShape="1">
          <a:blip r:embed="rId3" cstate="print">
            <a:extLst>
              <a:ext uri="{28A0092B-C50C-407E-A947-70E740481C1C}">
                <a14:useLocalDpi xmlns="" xmlns:a14="http://schemas.microsoft.com/office/drawing/2010/main" val="0"/>
              </a:ext>
            </a:extLst>
          </a:blip>
          <a:srcRect b="56888"/>
          <a:stretch/>
        </p:blipFill>
        <p:spPr bwMode="auto">
          <a:xfrm>
            <a:off x="2524125" y="1615561"/>
            <a:ext cx="7146525" cy="4931301"/>
          </a:xfrm>
          <a:prstGeom prst="rect">
            <a:avLst/>
          </a:prstGeom>
          <a:noFill/>
          <a:ln>
            <a:noFill/>
          </a:ln>
        </p:spPr>
      </p:pic>
    </p:spTree>
    <p:extLst>
      <p:ext uri="{BB962C8B-B14F-4D97-AF65-F5344CB8AC3E}">
        <p14:creationId xmlns="" xmlns:p14="http://schemas.microsoft.com/office/powerpoint/2010/main" val="257408539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1620957"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调查问卷</a:t>
            </a:r>
          </a:p>
        </p:txBody>
      </p:sp>
      <p:pic>
        <p:nvPicPr>
          <p:cNvPr id="1029" name="Picture 5">
            <a:extLst>
              <a:ext uri="{FF2B5EF4-FFF2-40B4-BE49-F238E27FC236}">
                <a16:creationId xmlns="" xmlns:a16="http://schemas.microsoft.com/office/drawing/2014/main" id="{436BE74E-A539-4529-AB2F-501A6AE9CD90}"/>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8749" y="1929700"/>
            <a:ext cx="6235374" cy="3117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文本框 23">
            <a:extLst>
              <a:ext uri="{FF2B5EF4-FFF2-40B4-BE49-F238E27FC236}">
                <a16:creationId xmlns="" xmlns:a16="http://schemas.microsoft.com/office/drawing/2014/main" id="{886CE571-4287-4AAF-A67C-975B24351F21}"/>
              </a:ext>
            </a:extLst>
          </p:cNvPr>
          <p:cNvSpPr txBox="1"/>
          <p:nvPr/>
        </p:nvSpPr>
        <p:spPr>
          <a:xfrm>
            <a:off x="128749" y="918399"/>
            <a:ext cx="6235374" cy="465640"/>
          </a:xfrm>
          <a:prstGeom prst="rect">
            <a:avLst/>
          </a:prstGeom>
          <a:noFill/>
        </p:spPr>
        <p:txBody>
          <a:bodyPr wrap="square" rtlCol="0">
            <a:spAutoFit/>
          </a:bodyPr>
          <a:lstStyle/>
          <a:p>
            <a:pPr>
              <a:lnSpc>
                <a:spcPct val="150000"/>
              </a:lnSpc>
            </a:pPr>
            <a:r>
              <a:rPr lang="zh-CN" altLang="zh-CN" b="1" dirty="0"/>
              <a:t>你更愿意拥有一件莫兰迪色系的单品还是一整套家装</a:t>
            </a:r>
            <a:r>
              <a:rPr lang="en-US" altLang="zh-CN" b="1" dirty="0"/>
              <a:t>/</a:t>
            </a:r>
            <a:r>
              <a:rPr lang="zh-CN" altLang="zh-CN" b="1" dirty="0"/>
              <a:t>服装？</a:t>
            </a:r>
          </a:p>
        </p:txBody>
      </p:sp>
      <p:pic>
        <p:nvPicPr>
          <p:cNvPr id="25" name="图片 24">
            <a:extLst>
              <a:ext uri="{FF2B5EF4-FFF2-40B4-BE49-F238E27FC236}">
                <a16:creationId xmlns="" xmlns:a16="http://schemas.microsoft.com/office/drawing/2014/main" id="{BF1DDB76-3133-4A21-8763-4FCB505DEABE}"/>
              </a:ext>
            </a:extLst>
          </p:cNvPr>
          <p:cNvPicPr>
            <a:picLocks noChangeAspect="1"/>
          </p:cNvPicPr>
          <p:nvPr/>
        </p:nvPicPr>
        <p:blipFill>
          <a:blip r:embed="rId4" cstate="print"/>
          <a:stretch>
            <a:fillRect/>
          </a:stretch>
        </p:blipFill>
        <p:spPr>
          <a:xfrm>
            <a:off x="320855" y="5101186"/>
            <a:ext cx="5786480" cy="1452573"/>
          </a:xfrm>
          <a:prstGeom prst="rect">
            <a:avLst/>
          </a:prstGeom>
        </p:spPr>
      </p:pic>
      <p:sp>
        <p:nvSpPr>
          <p:cNvPr id="26" name="文本框 25">
            <a:extLst>
              <a:ext uri="{FF2B5EF4-FFF2-40B4-BE49-F238E27FC236}">
                <a16:creationId xmlns="" xmlns:a16="http://schemas.microsoft.com/office/drawing/2014/main" id="{F0DAB458-2A0E-45B5-9E37-AAC7A0586653}"/>
              </a:ext>
            </a:extLst>
          </p:cNvPr>
          <p:cNvSpPr txBox="1"/>
          <p:nvPr/>
        </p:nvSpPr>
        <p:spPr>
          <a:xfrm>
            <a:off x="7393559" y="569664"/>
            <a:ext cx="4104009" cy="879664"/>
          </a:xfrm>
          <a:prstGeom prst="rect">
            <a:avLst/>
          </a:prstGeom>
          <a:noFill/>
        </p:spPr>
        <p:txBody>
          <a:bodyPr wrap="none" rtlCol="0">
            <a:spAutoFit/>
          </a:bodyPr>
          <a:lstStyle/>
          <a:p>
            <a:pPr>
              <a:lnSpc>
                <a:spcPct val="150000"/>
              </a:lnSpc>
            </a:pPr>
            <a:r>
              <a:rPr lang="zh-CN" altLang="zh-CN" b="1" dirty="0"/>
              <a:t>好看网红产品、景点（不带贬义）</a:t>
            </a:r>
            <a:endParaRPr lang="en-US" altLang="zh-CN" b="1" dirty="0"/>
          </a:p>
          <a:p>
            <a:pPr>
              <a:lnSpc>
                <a:spcPct val="150000"/>
              </a:lnSpc>
            </a:pPr>
            <a:r>
              <a:rPr lang="en-US" altLang="zh-CN" b="1" dirty="0"/>
              <a:t>“</a:t>
            </a:r>
            <a:r>
              <a:rPr lang="zh-CN" altLang="zh-CN" b="1" dirty="0"/>
              <a:t>奔现</a:t>
            </a:r>
            <a:r>
              <a:rPr lang="en-US" altLang="zh-CN" b="1" dirty="0"/>
              <a:t>” </a:t>
            </a:r>
            <a:r>
              <a:rPr lang="zh-CN" altLang="zh-CN" b="1" dirty="0"/>
              <a:t>后发现，颜色观感很一般的情况</a:t>
            </a:r>
            <a:endParaRPr lang="zh-CN" altLang="en-US" sz="2000" b="1"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pic>
        <p:nvPicPr>
          <p:cNvPr id="1030" name="Picture 6">
            <a:extLst>
              <a:ext uri="{FF2B5EF4-FFF2-40B4-BE49-F238E27FC236}">
                <a16:creationId xmlns="" xmlns:a16="http://schemas.microsoft.com/office/drawing/2014/main" id="{5F41CFAA-C5AF-4FD0-AE60-A4A2D1FAEBB8}"/>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869210" y="1875901"/>
            <a:ext cx="6398990" cy="3199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 xmlns:a16="http://schemas.microsoft.com/office/drawing/2014/main" id="{87DF0553-7D78-419D-ADE5-EF60ED44A4E3}"/>
              </a:ext>
            </a:extLst>
          </p:cNvPr>
          <p:cNvPicPr>
            <a:picLocks noChangeAspect="1"/>
          </p:cNvPicPr>
          <p:nvPr/>
        </p:nvPicPr>
        <p:blipFill>
          <a:blip r:embed="rId6" cstate="print"/>
          <a:stretch>
            <a:fillRect/>
          </a:stretch>
        </p:blipFill>
        <p:spPr>
          <a:xfrm>
            <a:off x="6775540" y="5047387"/>
            <a:ext cx="4883953" cy="1531511"/>
          </a:xfrm>
          <a:prstGeom prst="rect">
            <a:avLst/>
          </a:prstGeom>
        </p:spPr>
      </p:pic>
    </p:spTree>
    <p:extLst>
      <p:ext uri="{BB962C8B-B14F-4D97-AF65-F5344CB8AC3E}">
        <p14:creationId xmlns="" xmlns:p14="http://schemas.microsoft.com/office/powerpoint/2010/main" val="97055539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ppt_x</p:attrName>
                                        </p:attrNameLst>
                                      </p:cBhvr>
                                      <p:tavLst>
                                        <p:tav tm="0">
                                          <p:val>
                                            <p:strVal val="#ppt_x-.2"/>
                                          </p:val>
                                        </p:tav>
                                        <p:tav tm="100000">
                                          <p:val>
                                            <p:strVal val="#ppt_x"/>
                                          </p:val>
                                        </p:tav>
                                      </p:tavLst>
                                    </p:anim>
                                    <p:anim calcmode="lin" valueType="num">
                                      <p:cBhvr>
                                        <p:cTn id="8" dur="1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dissolve">
                                      <p:cBhvr>
                                        <p:cTn id="14" dur="500"/>
                                        <p:tgtEl>
                                          <p:spTgt spid="1029"/>
                                        </p:tgtEl>
                                      </p:cBhvr>
                                    </p:animEffect>
                                  </p:childTnLst>
                                </p:cTn>
                              </p:par>
                              <p:par>
                                <p:cTn id="15" presetID="9"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ppt_x</p:attrName>
                                        </p:attrNameLst>
                                      </p:cBhvr>
                                      <p:tavLst>
                                        <p:tav tm="0">
                                          <p:val>
                                            <p:strVal val="#ppt_x-.2"/>
                                          </p:val>
                                        </p:tav>
                                        <p:tav tm="100000">
                                          <p:val>
                                            <p:strVal val="#ppt_x"/>
                                          </p:val>
                                        </p:tav>
                                      </p:tavLst>
                                    </p:anim>
                                    <p:anim calcmode="lin" valueType="num">
                                      <p:cBhvr>
                                        <p:cTn id="23"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24" dur="10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dissolve">
                                      <p:cBhvr>
                                        <p:cTn id="29" dur="500"/>
                                        <p:tgtEl>
                                          <p:spTgt spid="1030"/>
                                        </p:tgtEl>
                                      </p:cBhvr>
                                    </p:animEffect>
                                  </p:childTnLst>
                                </p:cTn>
                              </p:par>
                              <p:par>
                                <p:cTn id="30" presetID="9"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dissolv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8" y="3917926"/>
              <a:ext cx="2514599" cy="251459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 name="文本框 6">
            <a:extLst>
              <a:ext uri="{FF2B5EF4-FFF2-40B4-BE49-F238E27FC236}">
                <a16:creationId xmlns="" xmlns:a16="http://schemas.microsoft.com/office/drawing/2014/main" id="{37E78319-26DD-44AA-A74D-42D6195EA0D9}"/>
              </a:ext>
            </a:extLst>
          </p:cNvPr>
          <p:cNvSpPr txBox="1"/>
          <p:nvPr/>
        </p:nvSpPr>
        <p:spPr>
          <a:xfrm>
            <a:off x="921898" y="2452967"/>
            <a:ext cx="10902844" cy="871392"/>
          </a:xfrm>
          <a:prstGeom prst="rect">
            <a:avLst/>
          </a:prstGeom>
          <a:noFill/>
        </p:spPr>
        <p:txBody>
          <a:bodyPr wrap="square" rtlCol="0">
            <a:spAutoFit/>
          </a:bodyPr>
          <a:lstStyle/>
          <a:p>
            <a:pPr>
              <a:lnSpc>
                <a:spcPct val="150000"/>
              </a:lnSpc>
            </a:pPr>
            <a:r>
              <a:rPr lang="zh-CN" altLang="zh-CN" sz="3200" b="1" dirty="0">
                <a:latin typeface="楷体" panose="02010609060101010101" pitchFamily="49" charset="-122"/>
                <a:ea typeface="楷体" panose="02010609060101010101" pitchFamily="49" charset="-122"/>
              </a:rPr>
              <a:t>那么对于莫兰迪色系，我们是否应该更</a:t>
            </a:r>
            <a:r>
              <a:rPr lang="zh-CN" altLang="zh-CN" sz="4000" b="1" dirty="0">
                <a:latin typeface="楷体" panose="02010609060101010101" pitchFamily="49" charset="-122"/>
                <a:ea typeface="楷体" panose="02010609060101010101" pitchFamily="49" charset="-122"/>
              </a:rPr>
              <a:t>辩证</a:t>
            </a:r>
            <a:r>
              <a:rPr lang="zh-CN" altLang="zh-CN" sz="3200" b="1" dirty="0">
                <a:latin typeface="楷体" panose="02010609060101010101" pitchFamily="49" charset="-122"/>
                <a:ea typeface="楷体" panose="02010609060101010101" pitchFamily="49" charset="-122"/>
              </a:rPr>
              <a:t>的来看待呢？</a:t>
            </a:r>
          </a:p>
        </p:txBody>
      </p:sp>
      <p:grpSp>
        <p:nvGrpSpPr>
          <p:cNvPr id="8" name="组合 7"/>
          <p:cNvGrpSpPr/>
          <p:nvPr/>
        </p:nvGrpSpPr>
        <p:grpSpPr>
          <a:xfrm>
            <a:off x="-466016" y="-466016"/>
            <a:ext cx="12380109" cy="7440557"/>
            <a:chOff x="-466016" y="-466016"/>
            <a:chExt cx="12380109" cy="7440557"/>
          </a:xfrm>
        </p:grpSpPr>
        <p:grpSp>
          <p:nvGrpSpPr>
            <p:cNvPr id="9" name="组合 4"/>
            <p:cNvGrpSpPr/>
            <p:nvPr/>
          </p:nvGrpSpPr>
          <p:grpSpPr>
            <a:xfrm>
              <a:off x="10497669" y="4930588"/>
              <a:ext cx="1416424" cy="1927412"/>
              <a:chOff x="10497669" y="4930588"/>
              <a:chExt cx="1416424" cy="1927412"/>
            </a:xfrm>
          </p:grpSpPr>
          <p:sp>
            <p:nvSpPr>
              <p:cNvPr id="17" name="矩形 16"/>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4" name="矩形 13">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 name="组合 14"/>
            <p:cNvGrpSpPr/>
            <p:nvPr/>
          </p:nvGrpSpPr>
          <p:grpSpPr>
            <a:xfrm>
              <a:off x="313765" y="1954306"/>
              <a:ext cx="555811" cy="5020235"/>
              <a:chOff x="313765" y="1954306"/>
              <a:chExt cx="555811" cy="5020235"/>
            </a:xfrm>
          </p:grpSpPr>
          <p:sp>
            <p:nvSpPr>
              <p:cNvPr id="12" name="矩形 11"/>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13" name="矩形 12"/>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 xmlns:p14="http://schemas.microsoft.com/office/powerpoint/2010/main" val="1623677453"/>
      </p:ext>
    </p:extLst>
  </p:cSld>
  <p:clrMapOvr>
    <a:masterClrMapping/>
  </p:clrMapOvr>
  <p:transition spd="slow">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1112805"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示例</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8" name="图片 67">
            <a:extLst>
              <a:ext uri="{FF2B5EF4-FFF2-40B4-BE49-F238E27FC236}">
                <a16:creationId xmlns="" xmlns:a16="http://schemas.microsoft.com/office/drawing/2014/main" id="{E1235F86-B1C4-4526-942B-AB549C8EA3EB}"/>
              </a:ext>
            </a:extLst>
          </p:cNvPr>
          <p:cNvPicPr>
            <a:picLocks noChangeAspect="1"/>
          </p:cNvPicPr>
          <p:nvPr/>
        </p:nvPicPr>
        <p:blipFill>
          <a:blip r:embed="rId3" cstate="print">
            <a:extLst>
              <a:ext uri="{28A0092B-C50C-407E-A947-70E740481C1C}">
                <a14:useLocalDpi xmlns="" xmlns:a14="http://schemas.microsoft.com/office/drawing/2010/main" val="0"/>
              </a:ext>
            </a:extLst>
          </a:blip>
          <a:srcRect/>
          <a:stretch/>
        </p:blipFill>
        <p:spPr>
          <a:xfrm>
            <a:off x="6326605" y="1203430"/>
            <a:ext cx="3397736" cy="2444085"/>
          </a:xfrm>
          <a:prstGeom prst="rect">
            <a:avLst/>
          </a:prstGeom>
          <a:ln>
            <a:solidFill>
              <a:srgbClr val="995258"/>
            </a:solidFill>
          </a:ln>
        </p:spPr>
      </p:pic>
      <p:pic>
        <p:nvPicPr>
          <p:cNvPr id="79" name="图片 78">
            <a:extLst>
              <a:ext uri="{FF2B5EF4-FFF2-40B4-BE49-F238E27FC236}">
                <a16:creationId xmlns="" xmlns:a16="http://schemas.microsoft.com/office/drawing/2014/main" id="{7D0B8D57-A9F0-4BE0-AB27-5BDB5AC1D6DD}"/>
              </a:ext>
            </a:extLst>
          </p:cNvPr>
          <p:cNvPicPr>
            <a:picLocks noChangeAspect="1"/>
          </p:cNvPicPr>
          <p:nvPr/>
        </p:nvPicPr>
        <p:blipFill>
          <a:blip r:embed="rId4" cstate="print">
            <a:extLst>
              <a:ext uri="{28A0092B-C50C-407E-A947-70E740481C1C}">
                <a14:useLocalDpi xmlns="" xmlns:a14="http://schemas.microsoft.com/office/drawing/2010/main" val="0"/>
              </a:ext>
            </a:extLst>
          </a:blip>
          <a:srcRect/>
          <a:stretch/>
        </p:blipFill>
        <p:spPr>
          <a:xfrm>
            <a:off x="1660355" y="1206502"/>
            <a:ext cx="3264566" cy="2348292"/>
          </a:xfrm>
          <a:prstGeom prst="rect">
            <a:avLst/>
          </a:prstGeom>
          <a:ln>
            <a:solidFill>
              <a:srgbClr val="995258"/>
            </a:solidFill>
          </a:ln>
        </p:spPr>
      </p:pic>
      <p:sp>
        <p:nvSpPr>
          <p:cNvPr id="73" name="文本框 72">
            <a:extLst>
              <a:ext uri="{FF2B5EF4-FFF2-40B4-BE49-F238E27FC236}">
                <a16:creationId xmlns="" xmlns:a16="http://schemas.microsoft.com/office/drawing/2014/main" id="{E3B4FCA5-743E-40B0-925F-41ACF1F730DD}"/>
              </a:ext>
            </a:extLst>
          </p:cNvPr>
          <p:cNvSpPr txBox="1"/>
          <p:nvPr/>
        </p:nvSpPr>
        <p:spPr>
          <a:xfrm>
            <a:off x="6140823" y="4038224"/>
            <a:ext cx="3810001" cy="1754326"/>
          </a:xfrm>
          <a:prstGeom prst="rect">
            <a:avLst/>
          </a:prstGeom>
          <a:noFill/>
        </p:spPr>
        <p:txBody>
          <a:bodyPr wrap="square" rtlCol="0">
            <a:spAutoFit/>
          </a:bodyPr>
          <a:lstStyle/>
          <a:p>
            <a:pPr lvl="0" algn="ctr">
              <a:lnSpc>
                <a:spcPct val="150000"/>
              </a:lnSpc>
              <a:defRPr/>
            </a:pPr>
            <a:r>
              <a:rPr lang="zh-CN" altLang="zh-CN" dirty="0"/>
              <a:t>事实上，莫兰迪色系在系内的自我搭配很出众，能让人产生很不错的观感，但在与高饱和度的色彩搭配上便产生了极大的不适应度。</a:t>
            </a:r>
            <a:endParaRPr kumimoji="0" lang="zh-CN" altLang="en-US" sz="14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文本框 83">
            <a:extLst>
              <a:ext uri="{FF2B5EF4-FFF2-40B4-BE49-F238E27FC236}">
                <a16:creationId xmlns="" xmlns:a16="http://schemas.microsoft.com/office/drawing/2014/main" id="{AF03C1CE-3700-4B15-B420-70FDE9011353}"/>
              </a:ext>
            </a:extLst>
          </p:cNvPr>
          <p:cNvSpPr txBox="1"/>
          <p:nvPr/>
        </p:nvSpPr>
        <p:spPr>
          <a:xfrm>
            <a:off x="1733114" y="3987322"/>
            <a:ext cx="3154908" cy="1295163"/>
          </a:xfrm>
          <a:prstGeom prst="rect">
            <a:avLst/>
          </a:prstGeom>
          <a:noFill/>
        </p:spPr>
        <p:txBody>
          <a:bodyPr wrap="square" rtlCol="0">
            <a:spAutoFit/>
          </a:bodyPr>
          <a:lstStyle/>
          <a:p>
            <a:pPr lvl="0" algn="ctr">
              <a:lnSpc>
                <a:spcPct val="150000"/>
              </a:lnSpc>
              <a:defRPr/>
            </a:pPr>
            <a:r>
              <a:rPr lang="zh-CN" altLang="zh-CN" dirty="0"/>
              <a:t>这是一系列莫兰迪色系搭配起来的家居，那么我将其中一个的色彩改变会出现什么呢？</a:t>
            </a:r>
            <a:endParaRPr kumimoji="0" lang="zh-CN" altLang="en-US" sz="14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 name="组合 10"/>
          <p:cNvGrpSpPr/>
          <p:nvPr/>
        </p:nvGrpSpPr>
        <p:grpSpPr>
          <a:xfrm>
            <a:off x="-466016" y="-466016"/>
            <a:ext cx="12380109" cy="7440557"/>
            <a:chOff x="-466016" y="-466016"/>
            <a:chExt cx="12380109" cy="7440557"/>
          </a:xfrm>
        </p:grpSpPr>
        <p:grpSp>
          <p:nvGrpSpPr>
            <p:cNvPr id="12" name="组合 4"/>
            <p:cNvGrpSpPr/>
            <p:nvPr/>
          </p:nvGrpSpPr>
          <p:grpSpPr>
            <a:xfrm>
              <a:off x="10497669" y="4930588"/>
              <a:ext cx="1416424" cy="1927412"/>
              <a:chOff x="10497669" y="4930588"/>
              <a:chExt cx="1416424" cy="1927412"/>
            </a:xfrm>
          </p:grpSpPr>
          <p:sp>
            <p:nvSpPr>
              <p:cNvPr id="20" name="矩形 19"/>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7" name="矩形 16">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 name="组合 14"/>
            <p:cNvGrpSpPr/>
            <p:nvPr/>
          </p:nvGrpSpPr>
          <p:grpSpPr>
            <a:xfrm>
              <a:off x="313765" y="1954306"/>
              <a:ext cx="555811" cy="5020235"/>
              <a:chOff x="313765" y="1954306"/>
              <a:chExt cx="555811" cy="5020235"/>
            </a:xfrm>
          </p:grpSpPr>
          <p:sp>
            <p:nvSpPr>
              <p:cNvPr id="15" name="矩形 14"/>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16" name="矩形 15"/>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 xmlns:p14="http://schemas.microsoft.com/office/powerpoint/2010/main" val="144424465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arn(inVertical)">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84"/>
                                        </p:tgtEl>
                                        <p:attrNameLst>
                                          <p:attrName>style.visibility</p:attrName>
                                        </p:attrNameLst>
                                      </p:cBhvr>
                                      <p:to>
                                        <p:strVal val="visible"/>
                                      </p:to>
                                    </p:set>
                                    <p:anim calcmode="discrete" valueType="clr">
                                      <p:cBhvr override="childStyle">
                                        <p:cTn id="12" dur="80"/>
                                        <p:tgtEl>
                                          <p:spTgt spid="84"/>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84"/>
                                        </p:tgtEl>
                                        <p:attrNameLst>
                                          <p:attrName>fillcolor</p:attrName>
                                        </p:attrNameLst>
                                      </p:cBhvr>
                                      <p:tavLst>
                                        <p:tav tm="0">
                                          <p:val>
                                            <p:clrVal>
                                              <a:schemeClr val="accent2"/>
                                            </p:clrVal>
                                          </p:val>
                                        </p:tav>
                                        <p:tav tm="50000">
                                          <p:val>
                                            <p:clrVal>
                                              <a:schemeClr val="hlink"/>
                                            </p:clrVal>
                                          </p:val>
                                        </p:tav>
                                      </p:tavLst>
                                    </p:anim>
                                    <p:set>
                                      <p:cBhvr>
                                        <p:cTn id="14" dur="80"/>
                                        <p:tgtEl>
                                          <p:spTgt spid="84"/>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barn(inVertic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73"/>
                                        </p:tgtEl>
                                        <p:attrNameLst>
                                          <p:attrName>style.visibility</p:attrName>
                                        </p:attrNameLst>
                                      </p:cBhvr>
                                      <p:to>
                                        <p:strVal val="visible"/>
                                      </p:to>
                                    </p:set>
                                    <p:anim calcmode="discrete" valueType="clr">
                                      <p:cBhvr override="childStyle">
                                        <p:cTn id="24" dur="80"/>
                                        <p:tgtEl>
                                          <p:spTgt spid="73"/>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73"/>
                                        </p:tgtEl>
                                        <p:attrNameLst>
                                          <p:attrName>fillcolor</p:attrName>
                                        </p:attrNameLst>
                                      </p:cBhvr>
                                      <p:tavLst>
                                        <p:tav tm="0">
                                          <p:val>
                                            <p:clrVal>
                                              <a:schemeClr val="accent2"/>
                                            </p:clrVal>
                                          </p:val>
                                        </p:tav>
                                        <p:tav tm="50000">
                                          <p:val>
                                            <p:clrVal>
                                              <a:schemeClr val="hlink"/>
                                            </p:clrVal>
                                          </p:val>
                                        </p:tav>
                                      </p:tavLst>
                                    </p:anim>
                                    <p:set>
                                      <p:cBhvr>
                                        <p:cTn id="26" dur="80"/>
                                        <p:tgtEl>
                                          <p:spTgt spid="7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8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1112805"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示例</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9" name="图片 78">
            <a:extLst>
              <a:ext uri="{FF2B5EF4-FFF2-40B4-BE49-F238E27FC236}">
                <a16:creationId xmlns="" xmlns:a16="http://schemas.microsoft.com/office/drawing/2014/main" id="{7D0B8D57-A9F0-4BE0-AB27-5BDB5AC1D6DD}"/>
              </a:ext>
            </a:extLst>
          </p:cNvPr>
          <p:cNvPicPr>
            <a:picLocks noChangeAspect="1"/>
          </p:cNvPicPr>
          <p:nvPr/>
        </p:nvPicPr>
        <p:blipFill>
          <a:blip r:embed="rId3" cstate="print">
            <a:extLst>
              <a:ext uri="{28A0092B-C50C-407E-A947-70E740481C1C}">
                <a14:useLocalDpi xmlns="" xmlns:a14="http://schemas.microsoft.com/office/drawing/2010/main" val="0"/>
              </a:ext>
            </a:extLst>
          </a:blip>
          <a:srcRect/>
          <a:stretch/>
        </p:blipFill>
        <p:spPr>
          <a:xfrm>
            <a:off x="1940858" y="1449121"/>
            <a:ext cx="4026396" cy="4026396"/>
          </a:xfrm>
          <a:prstGeom prst="rect">
            <a:avLst/>
          </a:prstGeom>
          <a:ln>
            <a:solidFill>
              <a:srgbClr val="995258"/>
            </a:solidFill>
          </a:ln>
        </p:spPr>
      </p:pic>
      <p:sp>
        <p:nvSpPr>
          <p:cNvPr id="73" name="文本框 72">
            <a:extLst>
              <a:ext uri="{FF2B5EF4-FFF2-40B4-BE49-F238E27FC236}">
                <a16:creationId xmlns="" xmlns:a16="http://schemas.microsoft.com/office/drawing/2014/main" id="{E3B4FCA5-743E-40B0-925F-41ACF1F730DD}"/>
              </a:ext>
            </a:extLst>
          </p:cNvPr>
          <p:cNvSpPr txBox="1"/>
          <p:nvPr/>
        </p:nvSpPr>
        <p:spPr>
          <a:xfrm>
            <a:off x="6409765" y="2831910"/>
            <a:ext cx="4823012" cy="923330"/>
          </a:xfrm>
          <a:prstGeom prst="rect">
            <a:avLst/>
          </a:prstGeom>
          <a:noFill/>
        </p:spPr>
        <p:txBody>
          <a:bodyPr wrap="square" rtlCol="0">
            <a:spAutoFit/>
          </a:bodyPr>
          <a:lstStyle/>
          <a:p>
            <a:pPr lvl="0" algn="ctr">
              <a:lnSpc>
                <a:spcPct val="150000"/>
              </a:lnSpc>
              <a:defRPr/>
            </a:pPr>
            <a:r>
              <a:rPr lang="zh-CN" altLang="zh-CN" dirty="0"/>
              <a:t>这是潘通</a:t>
            </a:r>
            <a:r>
              <a:rPr lang="en-US" altLang="zh-CN" dirty="0"/>
              <a:t> 448 C</a:t>
            </a:r>
            <a:r>
              <a:rPr lang="zh-CN" altLang="zh-CN" dirty="0"/>
              <a:t>，被称为世界上</a:t>
            </a:r>
            <a:r>
              <a:rPr lang="zh-CN" altLang="zh-CN" dirty="0">
                <a:solidFill>
                  <a:srgbClr val="5B4A14"/>
                </a:solidFill>
              </a:rPr>
              <a:t>最丑陋</a:t>
            </a:r>
            <a:r>
              <a:rPr lang="zh-CN" altLang="zh-CN" dirty="0"/>
              <a:t>的色彩，被概括为</a:t>
            </a:r>
            <a:r>
              <a:rPr lang="zh-CN" altLang="zh-CN" dirty="0">
                <a:solidFill>
                  <a:srgbClr val="5B4A14"/>
                </a:solidFill>
              </a:rPr>
              <a:t>死亡</a:t>
            </a:r>
            <a:r>
              <a:rPr lang="zh-CN" altLang="zh-CN" dirty="0"/>
              <a:t>，</a:t>
            </a:r>
            <a:r>
              <a:rPr lang="zh-CN" altLang="zh-CN" dirty="0">
                <a:solidFill>
                  <a:srgbClr val="5B4A14"/>
                </a:solidFill>
              </a:rPr>
              <a:t>肮脏</a:t>
            </a:r>
            <a:r>
              <a:rPr lang="zh-CN" altLang="zh-CN" dirty="0"/>
              <a:t>，</a:t>
            </a:r>
            <a:r>
              <a:rPr lang="zh-CN" altLang="zh-CN" dirty="0">
                <a:solidFill>
                  <a:srgbClr val="5B4A14"/>
                </a:solidFill>
              </a:rPr>
              <a:t>像沥青一样</a:t>
            </a:r>
            <a:r>
              <a:rPr lang="zh-CN" altLang="zh-CN" dirty="0"/>
              <a:t>。</a:t>
            </a:r>
            <a:endParaRPr kumimoji="0" lang="zh-CN" altLang="en-US" sz="14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8"/>
          <p:cNvGrpSpPr/>
          <p:nvPr/>
        </p:nvGrpSpPr>
        <p:grpSpPr>
          <a:xfrm>
            <a:off x="-466016" y="-466016"/>
            <a:ext cx="12380109" cy="7440557"/>
            <a:chOff x="-466016" y="-466016"/>
            <a:chExt cx="12380109" cy="7440557"/>
          </a:xfrm>
        </p:grpSpPr>
        <p:grpSp>
          <p:nvGrpSpPr>
            <p:cNvPr id="8" name="组合 4"/>
            <p:cNvGrpSpPr/>
            <p:nvPr/>
          </p:nvGrpSpPr>
          <p:grpSpPr>
            <a:xfrm>
              <a:off x="10497669" y="4930588"/>
              <a:ext cx="1416424" cy="1927412"/>
              <a:chOff x="10497669" y="4930588"/>
              <a:chExt cx="1416424" cy="1927412"/>
            </a:xfrm>
          </p:grpSpPr>
          <p:sp>
            <p:nvSpPr>
              <p:cNvPr id="18" name="矩形 17"/>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5" name="矩形 14">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 name="组合 14"/>
            <p:cNvGrpSpPr/>
            <p:nvPr/>
          </p:nvGrpSpPr>
          <p:grpSpPr>
            <a:xfrm>
              <a:off x="313765" y="1954306"/>
              <a:ext cx="555811" cy="5020235"/>
              <a:chOff x="313765" y="1954306"/>
              <a:chExt cx="555811" cy="5020235"/>
            </a:xfrm>
          </p:grpSpPr>
          <p:sp>
            <p:nvSpPr>
              <p:cNvPr id="13" name="矩形 12"/>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14" name="矩形 13"/>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 xmlns:p14="http://schemas.microsoft.com/office/powerpoint/2010/main" val="320653308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arn(inVertical)">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p:cTn id="12" dur="1000" fill="hold"/>
                                        <p:tgtEl>
                                          <p:spTgt spid="73"/>
                                        </p:tgtEl>
                                        <p:attrNameLst>
                                          <p:attrName>ppt_x</p:attrName>
                                        </p:attrNameLst>
                                      </p:cBhvr>
                                      <p:tavLst>
                                        <p:tav tm="0">
                                          <p:val>
                                            <p:strVal val="#ppt_x-.2"/>
                                          </p:val>
                                        </p:tav>
                                        <p:tav tm="100000">
                                          <p:val>
                                            <p:strVal val="#ppt_x"/>
                                          </p:val>
                                        </p:tav>
                                      </p:tavLst>
                                    </p:anim>
                                    <p:anim calcmode="lin" valueType="num">
                                      <p:cBhvr>
                                        <p:cTn id="13" dur="1000" fill="hold"/>
                                        <p:tgtEl>
                                          <p:spTgt spid="73"/>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1112805"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示例</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文本框 72">
            <a:extLst>
              <a:ext uri="{FF2B5EF4-FFF2-40B4-BE49-F238E27FC236}">
                <a16:creationId xmlns="" xmlns:a16="http://schemas.microsoft.com/office/drawing/2014/main" id="{E3B4FCA5-743E-40B0-925F-41ACF1F730DD}"/>
              </a:ext>
            </a:extLst>
          </p:cNvPr>
          <p:cNvSpPr txBox="1"/>
          <p:nvPr/>
        </p:nvSpPr>
        <p:spPr>
          <a:xfrm>
            <a:off x="2344831" y="4622613"/>
            <a:ext cx="7305675" cy="879664"/>
          </a:xfrm>
          <a:prstGeom prst="rect">
            <a:avLst/>
          </a:prstGeom>
          <a:noFill/>
        </p:spPr>
        <p:txBody>
          <a:bodyPr wrap="square" rtlCol="0">
            <a:spAutoFit/>
          </a:bodyPr>
          <a:lstStyle/>
          <a:p>
            <a:pPr lvl="0" algn="ctr">
              <a:lnSpc>
                <a:spcPct val="150000"/>
              </a:lnSpc>
              <a:defRPr/>
            </a:pPr>
            <a:r>
              <a:rPr lang="zh-CN" altLang="zh-CN" dirty="0"/>
              <a:t>然而，经过色彩的搭配，设计的变化，如今的潘通</a:t>
            </a:r>
            <a:r>
              <a:rPr lang="en-US" altLang="zh-CN" dirty="0"/>
              <a:t>448</a:t>
            </a:r>
            <a:r>
              <a:rPr lang="zh-CN" altLang="zh-CN" dirty="0"/>
              <a:t>被广泛的运用在鞋子或是沙发上，甚至被解读为“深沉的，富有大地泥土气息的”。</a:t>
            </a:r>
            <a:endParaRPr kumimoji="0" lang="zh-CN" altLang="en-US" sz="1400" b="0"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组合 13"/>
          <p:cNvGrpSpPr/>
          <p:nvPr/>
        </p:nvGrpSpPr>
        <p:grpSpPr>
          <a:xfrm>
            <a:off x="1301278" y="1203323"/>
            <a:ext cx="9176222" cy="2700361"/>
            <a:chOff x="1301278" y="1203323"/>
            <a:chExt cx="9176222" cy="2700361"/>
          </a:xfrm>
        </p:grpSpPr>
        <p:pic>
          <p:nvPicPr>
            <p:cNvPr id="11" name="图片 10">
              <a:extLst>
                <a:ext uri="{FF2B5EF4-FFF2-40B4-BE49-F238E27FC236}">
                  <a16:creationId xmlns="" xmlns:a16="http://schemas.microsoft.com/office/drawing/2014/main" id="{502CB33B-FBD1-4E17-91A9-865422B1618F}"/>
                </a:ext>
              </a:extLst>
            </p:cNvPr>
            <p:cNvPicPr>
              <a:picLocks noChangeAspect="1"/>
            </p:cNvPicPr>
            <p:nvPr/>
          </p:nvPicPr>
          <p:blipFill>
            <a:blip r:embed="rId3" cstate="print">
              <a:extLst>
                <a:ext uri="{28A0092B-C50C-407E-A947-70E740481C1C}">
                  <a14:useLocalDpi xmlns="" xmlns:a14="http://schemas.microsoft.com/office/drawing/2010/main" val="0"/>
                </a:ext>
              </a:extLst>
            </a:blip>
            <a:srcRect/>
            <a:stretch/>
          </p:blipFill>
          <p:spPr>
            <a:xfrm>
              <a:off x="1301278" y="1203323"/>
              <a:ext cx="3600480" cy="2700361"/>
            </a:xfrm>
            <a:prstGeom prst="rect">
              <a:avLst/>
            </a:prstGeom>
            <a:ln>
              <a:solidFill>
                <a:srgbClr val="995258"/>
              </a:solidFill>
            </a:ln>
          </p:spPr>
        </p:pic>
        <p:pic>
          <p:nvPicPr>
            <p:cNvPr id="12" name="图片 11">
              <a:extLst>
                <a:ext uri="{FF2B5EF4-FFF2-40B4-BE49-F238E27FC236}">
                  <a16:creationId xmlns="" xmlns:a16="http://schemas.microsoft.com/office/drawing/2014/main" id="{61E07B3D-E2EA-4DD4-8842-ECFEA03398EE}"/>
                </a:ext>
              </a:extLst>
            </p:cNvPr>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01758" y="1203323"/>
              <a:ext cx="2700361" cy="2700361"/>
            </a:xfrm>
            <a:prstGeom prst="rect">
              <a:avLst/>
            </a:prstGeom>
            <a:noFill/>
            <a:ln>
              <a:noFill/>
            </a:ln>
          </p:spPr>
        </p:pic>
        <p:pic>
          <p:nvPicPr>
            <p:cNvPr id="13" name="图片 12">
              <a:extLst>
                <a:ext uri="{FF2B5EF4-FFF2-40B4-BE49-F238E27FC236}">
                  <a16:creationId xmlns="" xmlns:a16="http://schemas.microsoft.com/office/drawing/2014/main" id="{50102491-1AAF-4D8D-9312-F32A5E89C996}"/>
                </a:ext>
              </a:extLst>
            </p:cNvPr>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02119" y="1203323"/>
              <a:ext cx="2875381" cy="2700361"/>
            </a:xfrm>
            <a:prstGeom prst="rect">
              <a:avLst/>
            </a:prstGeom>
            <a:noFill/>
            <a:ln>
              <a:noFill/>
            </a:ln>
          </p:spPr>
        </p:pic>
      </p:grpSp>
    </p:spTree>
    <p:extLst>
      <p:ext uri="{BB962C8B-B14F-4D97-AF65-F5344CB8AC3E}">
        <p14:creationId xmlns="" xmlns:p14="http://schemas.microsoft.com/office/powerpoint/2010/main" val="168106891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ppt_x</p:attrName>
                                        </p:attrNameLst>
                                      </p:cBhvr>
                                      <p:tavLst>
                                        <p:tav tm="0">
                                          <p:val>
                                            <p:strVal val="#ppt_x-.2"/>
                                          </p:val>
                                        </p:tav>
                                        <p:tav tm="100000">
                                          <p:val>
                                            <p:strVal val="#ppt_x"/>
                                          </p:val>
                                        </p:tav>
                                      </p:tavLst>
                                    </p:anim>
                                    <p:anim calcmode="lin" valueType="num">
                                      <p:cBhvr>
                                        <p:cTn id="8"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9" dur="10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73"/>
                                        </p:tgtEl>
                                        <p:attrNameLst>
                                          <p:attrName>style.visibility</p:attrName>
                                        </p:attrNameLst>
                                      </p:cBhvr>
                                      <p:to>
                                        <p:strVal val="visible"/>
                                      </p:to>
                                    </p:set>
                                    <p:anim calcmode="discrete" valueType="clr">
                                      <p:cBhvr override="childStyle">
                                        <p:cTn id="14" dur="80"/>
                                        <p:tgtEl>
                                          <p:spTgt spid="73"/>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3"/>
                                        </p:tgtEl>
                                        <p:attrNameLst>
                                          <p:attrName>fillcolor</p:attrName>
                                        </p:attrNameLst>
                                      </p:cBhvr>
                                      <p:tavLst>
                                        <p:tav tm="0">
                                          <p:val>
                                            <p:clrVal>
                                              <a:schemeClr val="accent2"/>
                                            </p:clrVal>
                                          </p:val>
                                        </p:tav>
                                        <p:tav tm="50000">
                                          <p:val>
                                            <p:clrVal>
                                              <a:schemeClr val="hlink"/>
                                            </p:clrVal>
                                          </p:val>
                                        </p:tav>
                                      </p:tavLst>
                                    </p:anim>
                                    <p:set>
                                      <p:cBhvr>
                                        <p:cTn id="16" dur="80"/>
                                        <p:tgtEl>
                                          <p:spTgt spid="7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846450" y="149833"/>
            <a:ext cx="8507786" cy="6361905"/>
          </a:xfrm>
          <a:prstGeom prst="rect">
            <a:avLst/>
          </a:prstGeom>
          <a:noFill/>
          <a:ln w="9525">
            <a:noFill/>
            <a:miter lim="800000"/>
            <a:headEnd/>
            <a:tailEnd/>
          </a:ln>
        </p:spPr>
      </p:pic>
      <p:grpSp>
        <p:nvGrpSpPr>
          <p:cNvPr id="3" name="组合 2">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4" name="矩形 3">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8" y="3917926"/>
              <a:ext cx="2514599" cy="251459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 name="文本框 6">
            <a:extLst>
              <a:ext uri="{FF2B5EF4-FFF2-40B4-BE49-F238E27FC236}">
                <a16:creationId xmlns="" xmlns:a16="http://schemas.microsoft.com/office/drawing/2014/main" id="{37E78319-26DD-44AA-A74D-42D6195EA0D9}"/>
              </a:ext>
            </a:extLst>
          </p:cNvPr>
          <p:cNvSpPr txBox="1"/>
          <p:nvPr/>
        </p:nvSpPr>
        <p:spPr>
          <a:xfrm>
            <a:off x="2064898" y="2356418"/>
            <a:ext cx="10902844" cy="1964961"/>
          </a:xfrm>
          <a:prstGeom prst="rect">
            <a:avLst/>
          </a:prstGeom>
          <a:noFill/>
        </p:spPr>
        <p:txBody>
          <a:bodyPr wrap="square" rtlCol="0">
            <a:spAutoFit/>
          </a:bodyPr>
          <a:lstStyle/>
          <a:p>
            <a:pPr>
              <a:lnSpc>
                <a:spcPct val="150000"/>
              </a:lnSpc>
            </a:pP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莫兰迪色，最完美的色彩</a:t>
            </a:r>
            <a:r>
              <a:rPr lang="zh-CN" altLang="en-US" sz="4400" b="1" dirty="0">
                <a:latin typeface="楷体" panose="02010609060101010101" pitchFamily="49" charset="-122"/>
                <a:ea typeface="楷体" panose="02010609060101010101" pitchFamily="49" charset="-122"/>
              </a:rPr>
              <a:t>？</a:t>
            </a:r>
            <a:endParaRPr lang="en-US" altLang="zh-CN" sz="4400" b="1" dirty="0">
              <a:latin typeface="楷体" panose="02010609060101010101" pitchFamily="49" charset="-122"/>
              <a:ea typeface="楷体" panose="02010609060101010101" pitchFamily="49" charset="-122"/>
            </a:endParaRPr>
          </a:p>
          <a:p>
            <a:pPr>
              <a:lnSpc>
                <a:spcPct val="150000"/>
              </a:lnSpc>
            </a:pP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想要高级感，没有莫兰迪色系怎么能行</a:t>
            </a:r>
            <a:r>
              <a:rPr lang="zh-CN" altLang="en-US" sz="4400" b="1" dirty="0">
                <a:latin typeface="楷体" panose="02010609060101010101" pitchFamily="49" charset="-122"/>
                <a:ea typeface="楷体" panose="02010609060101010101" pitchFamily="49" charset="-122"/>
              </a:rPr>
              <a:t>？</a:t>
            </a:r>
            <a:endParaRPr lang="zh-CN" altLang="zh-CN" sz="3200" b="1" dirty="0">
              <a:latin typeface="楷体" panose="02010609060101010101" pitchFamily="49" charset="-122"/>
              <a:ea typeface="楷体" panose="02010609060101010101" pitchFamily="49" charset="-122"/>
            </a:endParaRPr>
          </a:p>
        </p:txBody>
      </p:sp>
      <p:grpSp>
        <p:nvGrpSpPr>
          <p:cNvPr id="8" name="组合 7"/>
          <p:cNvGrpSpPr/>
          <p:nvPr/>
        </p:nvGrpSpPr>
        <p:grpSpPr>
          <a:xfrm>
            <a:off x="-466016" y="-466016"/>
            <a:ext cx="12380109" cy="7440557"/>
            <a:chOff x="-466016" y="-466016"/>
            <a:chExt cx="12380109" cy="7440557"/>
          </a:xfrm>
        </p:grpSpPr>
        <p:grpSp>
          <p:nvGrpSpPr>
            <p:cNvPr id="9" name="组合 4"/>
            <p:cNvGrpSpPr/>
            <p:nvPr/>
          </p:nvGrpSpPr>
          <p:grpSpPr>
            <a:xfrm>
              <a:off x="10497669" y="4930588"/>
              <a:ext cx="1416424" cy="1927412"/>
              <a:chOff x="10497669" y="4930588"/>
              <a:chExt cx="1416424" cy="1927412"/>
            </a:xfrm>
          </p:grpSpPr>
          <p:sp>
            <p:nvSpPr>
              <p:cNvPr id="17" name="矩形 16"/>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4" name="矩形 13">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 name="组合 14"/>
            <p:cNvGrpSpPr/>
            <p:nvPr/>
          </p:nvGrpSpPr>
          <p:grpSpPr>
            <a:xfrm>
              <a:off x="313765" y="1954306"/>
              <a:ext cx="555811" cy="5020235"/>
              <a:chOff x="313765" y="1954306"/>
              <a:chExt cx="555811" cy="5020235"/>
            </a:xfrm>
          </p:grpSpPr>
          <p:sp>
            <p:nvSpPr>
              <p:cNvPr id="12" name="矩形 11"/>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13" name="矩形 12"/>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 xmlns:p14="http://schemas.microsoft.com/office/powerpoint/2010/main" val="4248118326"/>
      </p:ext>
    </p:extLst>
  </p:cSld>
  <p:clrMapOvr>
    <a:masterClrMapping/>
  </p:clrMapOvr>
  <p:transition spd="slow">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0AB541A6-E143-4E54-A678-49A4878E68E7}"/>
              </a:ext>
            </a:extLst>
          </p:cNvPr>
          <p:cNvSpPr txBox="1"/>
          <p:nvPr/>
        </p:nvSpPr>
        <p:spPr>
          <a:xfrm>
            <a:off x="455173" y="126380"/>
            <a:ext cx="1620957" cy="662554"/>
          </a:xfrm>
          <a:prstGeom prst="rect">
            <a:avLst/>
          </a:prstGeom>
          <a:noFill/>
        </p:spPr>
        <p:txBody>
          <a:bodyPr wrap="none" rtlCol="0">
            <a:spAutoFit/>
          </a:bodyPr>
          <a:lstStyle/>
          <a:p>
            <a:pPr algn="l">
              <a:lnSpc>
                <a:spcPct val="150000"/>
              </a:lnSpc>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调查问卷</a:t>
            </a:r>
          </a:p>
        </p:txBody>
      </p:sp>
      <p:sp>
        <p:nvSpPr>
          <p:cNvPr id="26" name="文本框 25">
            <a:extLst>
              <a:ext uri="{FF2B5EF4-FFF2-40B4-BE49-F238E27FC236}">
                <a16:creationId xmlns="" xmlns:a16="http://schemas.microsoft.com/office/drawing/2014/main" id="{F0DAB458-2A0E-45B5-9E37-AAC7A0586653}"/>
              </a:ext>
            </a:extLst>
          </p:cNvPr>
          <p:cNvSpPr txBox="1"/>
          <p:nvPr/>
        </p:nvSpPr>
        <p:spPr>
          <a:xfrm>
            <a:off x="4003119" y="658989"/>
            <a:ext cx="4185761" cy="588110"/>
          </a:xfrm>
          <a:prstGeom prst="rect">
            <a:avLst/>
          </a:prstGeom>
          <a:noFill/>
        </p:spPr>
        <p:txBody>
          <a:bodyPr wrap="none" rtlCol="0">
            <a:spAutoFit/>
          </a:bodyPr>
          <a:lstStyle/>
          <a:p>
            <a:pPr>
              <a:lnSpc>
                <a:spcPct val="150000"/>
              </a:lnSpc>
            </a:pPr>
            <a:r>
              <a:rPr lang="zh-CN" altLang="zh-CN" sz="2400" b="1" dirty="0"/>
              <a:t>你觉得大众审美如何塑造起来</a:t>
            </a:r>
            <a:endParaRPr lang="zh-CN" altLang="en-US" sz="2800" b="1"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pic>
        <p:nvPicPr>
          <p:cNvPr id="2050" name="Picture 2">
            <a:extLst>
              <a:ext uri="{FF2B5EF4-FFF2-40B4-BE49-F238E27FC236}">
                <a16:creationId xmlns="" xmlns:a16="http://schemas.microsoft.com/office/drawing/2014/main" id="{15C8ED07-D9AA-40B4-B360-FDC1B8B91D34}"/>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83469" y="1370489"/>
            <a:ext cx="10025062" cy="5012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8499994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23E7792E-4890-4799-8A00-6E4139782D4B}"/>
              </a:ext>
            </a:extLst>
          </p:cNvPr>
          <p:cNvSpPr/>
          <p:nvPr/>
        </p:nvSpPr>
        <p:spPr>
          <a:xfrm>
            <a:off x="1991829" y="1326774"/>
            <a:ext cx="7833489" cy="4778191"/>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9CDAD"/>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8" y="3917926"/>
              <a:ext cx="2514599" cy="251459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 name="文本框 6">
            <a:extLst>
              <a:ext uri="{FF2B5EF4-FFF2-40B4-BE49-F238E27FC236}">
                <a16:creationId xmlns="" xmlns:a16="http://schemas.microsoft.com/office/drawing/2014/main" id="{37E78319-26DD-44AA-A74D-42D6195EA0D9}"/>
              </a:ext>
            </a:extLst>
          </p:cNvPr>
          <p:cNvSpPr txBox="1"/>
          <p:nvPr/>
        </p:nvSpPr>
        <p:spPr>
          <a:xfrm>
            <a:off x="2312548" y="2090172"/>
            <a:ext cx="7155302" cy="2806025"/>
          </a:xfrm>
          <a:prstGeom prst="rect">
            <a:avLst/>
          </a:prstGeom>
          <a:noFill/>
        </p:spPr>
        <p:txBody>
          <a:bodyPr wrap="square" rtlCol="0">
            <a:spAutoFit/>
          </a:bodyPr>
          <a:lstStyle/>
          <a:p>
            <a:pPr>
              <a:lnSpc>
                <a:spcPct val="150000"/>
              </a:lnSpc>
            </a:pPr>
            <a:r>
              <a:rPr lang="zh-CN" altLang="zh-CN" sz="2400" dirty="0"/>
              <a:t>在中文世界里搜索莫兰迪，以手机客户端的方式，你会被这些文字顷刻间围绕起来。莫兰迪成为了某种色系的代名词，这种同义语状况可以不断地被商家建构、强化。以至于你脑子里出现了这样一个等式：莫兰迪＝高级灰＝性冷淡色＝高级色。</a:t>
            </a:r>
          </a:p>
        </p:txBody>
      </p:sp>
      <p:grpSp>
        <p:nvGrpSpPr>
          <p:cNvPr id="9" name="组合 8"/>
          <p:cNvGrpSpPr/>
          <p:nvPr/>
        </p:nvGrpSpPr>
        <p:grpSpPr>
          <a:xfrm>
            <a:off x="-466016" y="-466016"/>
            <a:ext cx="12380109" cy="7440557"/>
            <a:chOff x="-466016" y="-466016"/>
            <a:chExt cx="12380109" cy="7440557"/>
          </a:xfrm>
        </p:grpSpPr>
        <p:grpSp>
          <p:nvGrpSpPr>
            <p:cNvPr id="10" name="组合 4"/>
            <p:cNvGrpSpPr/>
            <p:nvPr/>
          </p:nvGrpSpPr>
          <p:grpSpPr>
            <a:xfrm>
              <a:off x="10497669" y="4930588"/>
              <a:ext cx="1416424" cy="1927412"/>
              <a:chOff x="10497669" y="4930588"/>
              <a:chExt cx="1416424" cy="1927412"/>
            </a:xfrm>
          </p:grpSpPr>
          <p:sp>
            <p:nvSpPr>
              <p:cNvPr id="18" name="矩形 17"/>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5" name="矩形 14">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组合 14"/>
            <p:cNvGrpSpPr/>
            <p:nvPr/>
          </p:nvGrpSpPr>
          <p:grpSpPr>
            <a:xfrm>
              <a:off x="313765" y="1954306"/>
              <a:ext cx="555811" cy="5020235"/>
              <a:chOff x="313765" y="1954306"/>
              <a:chExt cx="555811" cy="5020235"/>
            </a:xfrm>
          </p:grpSpPr>
          <p:sp>
            <p:nvSpPr>
              <p:cNvPr id="13" name="矩形 12"/>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14" name="矩形 13"/>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 xmlns:p14="http://schemas.microsoft.com/office/powerpoint/2010/main" val="263869736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8" y="3917926"/>
              <a:ext cx="2514599" cy="251459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8" name="图片 7">
            <a:extLst>
              <a:ext uri="{FF2B5EF4-FFF2-40B4-BE49-F238E27FC236}">
                <a16:creationId xmlns="" xmlns:a16="http://schemas.microsoft.com/office/drawing/2014/main" id="{4E2EF746-ECCF-416F-A4DA-81BB32C4F56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527330" y="475332"/>
            <a:ext cx="4441606" cy="5907336"/>
          </a:xfrm>
          <a:prstGeom prst="rect">
            <a:avLst/>
          </a:prstGeom>
        </p:spPr>
      </p:pic>
      <p:grpSp>
        <p:nvGrpSpPr>
          <p:cNvPr id="7" name="组合 6"/>
          <p:cNvGrpSpPr/>
          <p:nvPr/>
        </p:nvGrpSpPr>
        <p:grpSpPr>
          <a:xfrm>
            <a:off x="-466016" y="-466016"/>
            <a:ext cx="12380109" cy="7440557"/>
            <a:chOff x="-466016" y="-466016"/>
            <a:chExt cx="12380109" cy="7440557"/>
          </a:xfrm>
        </p:grpSpPr>
        <p:grpSp>
          <p:nvGrpSpPr>
            <p:cNvPr id="9" name="组合 4"/>
            <p:cNvGrpSpPr/>
            <p:nvPr/>
          </p:nvGrpSpPr>
          <p:grpSpPr>
            <a:xfrm>
              <a:off x="10497669" y="4930588"/>
              <a:ext cx="1416424" cy="1927412"/>
              <a:chOff x="10497669" y="4930588"/>
              <a:chExt cx="1416424" cy="1927412"/>
            </a:xfrm>
          </p:grpSpPr>
          <p:sp>
            <p:nvSpPr>
              <p:cNvPr id="17" name="矩形 16"/>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4" name="矩形 13">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 name="组合 14"/>
            <p:cNvGrpSpPr/>
            <p:nvPr/>
          </p:nvGrpSpPr>
          <p:grpSpPr>
            <a:xfrm>
              <a:off x="313765" y="1954306"/>
              <a:ext cx="555811" cy="5020235"/>
              <a:chOff x="313765" y="1954306"/>
              <a:chExt cx="555811" cy="5020235"/>
            </a:xfrm>
          </p:grpSpPr>
          <p:sp>
            <p:nvSpPr>
              <p:cNvPr id="12" name="矩形 11"/>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13" name="矩形 12"/>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 xmlns:p14="http://schemas.microsoft.com/office/powerpoint/2010/main" val="312397442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3" name="矩形 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 xmlns:a16="http://schemas.microsoft.com/office/drawing/2014/main" id="{EA766B61-DA71-45E5-8597-B7D8ED32A8BD}"/>
                </a:ext>
              </a:extLst>
            </p:cNvPr>
            <p:cNvSpPr/>
            <p:nvPr/>
          </p:nvSpPr>
          <p:spPr>
            <a:xfrm rot="2655130">
              <a:off x="10947398" y="3917926"/>
              <a:ext cx="2514599" cy="2514599"/>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文本框 5">
            <a:extLst>
              <a:ext uri="{FF2B5EF4-FFF2-40B4-BE49-F238E27FC236}">
                <a16:creationId xmlns="" xmlns:a16="http://schemas.microsoft.com/office/drawing/2014/main" id="{1E0A1382-4EB9-46A6-AA71-280ECE6AAB5B}"/>
              </a:ext>
            </a:extLst>
          </p:cNvPr>
          <p:cNvSpPr txBox="1"/>
          <p:nvPr/>
        </p:nvSpPr>
        <p:spPr>
          <a:xfrm>
            <a:off x="2014594" y="2770454"/>
            <a:ext cx="8162812" cy="1317092"/>
          </a:xfrm>
          <a:prstGeom prst="rect">
            <a:avLst/>
          </a:prstGeom>
          <a:noFill/>
        </p:spPr>
        <p:txBody>
          <a:bodyPr wrap="none" rtlCol="0">
            <a:spAutoFit/>
          </a:bodyPr>
          <a:lstStyle/>
          <a:p>
            <a:pPr>
              <a:lnSpc>
                <a:spcPct val="150000"/>
              </a:lnSpc>
            </a:pPr>
            <a:r>
              <a:rPr lang="zh-CN" altLang="zh-CN" sz="2800" dirty="0"/>
              <a:t>“</a:t>
            </a:r>
            <a:r>
              <a:rPr lang="en-US" altLang="zh-CN" sz="2800" i="1" dirty="0"/>
              <a:t>The pantone color institute treats all colors equally</a:t>
            </a:r>
            <a:r>
              <a:rPr lang="en-US" altLang="zh-CN" sz="2800" dirty="0"/>
              <a:t> </a:t>
            </a:r>
          </a:p>
          <a:p>
            <a:pPr>
              <a:lnSpc>
                <a:spcPct val="150000"/>
              </a:lnSpc>
            </a:pPr>
            <a:r>
              <a:rPr lang="en-US" altLang="zh-CN" sz="2800" i="1" dirty="0"/>
              <a:t>There is no such thing as the 'ugliest' color.</a:t>
            </a:r>
            <a:r>
              <a:rPr lang="zh-CN" altLang="zh-CN" sz="2800" dirty="0"/>
              <a:t>”</a:t>
            </a:r>
            <a:endParaRPr lang="zh-CN" altLang="en-US" sz="32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grpSp>
        <p:nvGrpSpPr>
          <p:cNvPr id="7" name="组合 6"/>
          <p:cNvGrpSpPr/>
          <p:nvPr/>
        </p:nvGrpSpPr>
        <p:grpSpPr>
          <a:xfrm>
            <a:off x="-466016" y="-466016"/>
            <a:ext cx="12380109" cy="7440557"/>
            <a:chOff x="-466016" y="-466016"/>
            <a:chExt cx="12380109" cy="7440557"/>
          </a:xfrm>
        </p:grpSpPr>
        <p:grpSp>
          <p:nvGrpSpPr>
            <p:cNvPr id="8" name="组合 4"/>
            <p:cNvGrpSpPr/>
            <p:nvPr/>
          </p:nvGrpSpPr>
          <p:grpSpPr>
            <a:xfrm>
              <a:off x="10497669" y="4930588"/>
              <a:ext cx="1416424" cy="1927412"/>
              <a:chOff x="10497669" y="4930588"/>
              <a:chExt cx="1416424" cy="1927412"/>
            </a:xfrm>
          </p:grpSpPr>
          <p:sp>
            <p:nvSpPr>
              <p:cNvPr id="16" name="矩形 15"/>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3" name="矩形 12">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 name="组合 14"/>
            <p:cNvGrpSpPr/>
            <p:nvPr/>
          </p:nvGrpSpPr>
          <p:grpSpPr>
            <a:xfrm>
              <a:off x="313765" y="1954306"/>
              <a:ext cx="555811" cy="5020235"/>
              <a:chOff x="313765" y="1954306"/>
              <a:chExt cx="555811" cy="5020235"/>
            </a:xfrm>
          </p:grpSpPr>
          <p:sp>
            <p:nvSpPr>
              <p:cNvPr id="11" name="矩形 10"/>
              <p:cNvSpPr/>
              <p:nvPr/>
            </p:nvSpPr>
            <p:spPr>
              <a:xfrm>
                <a:off x="313765" y="1954306"/>
                <a:ext cx="161364" cy="5020235"/>
              </a:xfrm>
              <a:prstGeom prst="rect">
                <a:avLst/>
              </a:prstGeom>
              <a:solidFill>
                <a:srgbClr val="965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65456"/>
                  </a:solidFill>
                </a:endParaRPr>
              </a:p>
            </p:txBody>
          </p:sp>
          <p:sp>
            <p:nvSpPr>
              <p:cNvPr id="12" name="矩形 11"/>
              <p:cNvSpPr/>
              <p:nvPr/>
            </p:nvSpPr>
            <p:spPr>
              <a:xfrm>
                <a:off x="770965" y="4867835"/>
                <a:ext cx="98611" cy="1990165"/>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 xmlns:p14="http://schemas.microsoft.com/office/powerpoint/2010/main" val="3818773859"/>
      </p:ext>
    </p:extLst>
  </p:cSld>
  <p:clrMapOvr>
    <a:masterClrMapping/>
  </p:clrMapOvr>
  <p:transition spd="slow">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 xmlns:a16="http://schemas.microsoft.com/office/drawing/2014/main" id="{0FA35A0C-EEBB-4A8B-8F68-82465AB232DE}"/>
              </a:ext>
            </a:extLst>
          </p:cNvPr>
          <p:cNvSpPr/>
          <p:nvPr/>
        </p:nvSpPr>
        <p:spPr>
          <a:xfrm>
            <a:off x="-528320" y="-365760"/>
            <a:ext cx="2428240" cy="2428240"/>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椭圆 4">
            <a:extLst>
              <a:ext uri="{FF2B5EF4-FFF2-40B4-BE49-F238E27FC236}">
                <a16:creationId xmlns="" xmlns:a16="http://schemas.microsoft.com/office/drawing/2014/main" id="{D314A05A-387B-4ADF-91F9-CAFA0E5114EA}"/>
              </a:ext>
            </a:extLst>
          </p:cNvPr>
          <p:cNvSpPr/>
          <p:nvPr/>
        </p:nvSpPr>
        <p:spPr>
          <a:xfrm>
            <a:off x="11089640" y="313909"/>
            <a:ext cx="2428240" cy="242824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椭圆 5">
            <a:extLst>
              <a:ext uri="{FF2B5EF4-FFF2-40B4-BE49-F238E27FC236}">
                <a16:creationId xmlns="" xmlns:a16="http://schemas.microsoft.com/office/drawing/2014/main" id="{CC143615-5EA6-4C2A-B105-C8BBDD3818D1}"/>
              </a:ext>
            </a:extLst>
          </p:cNvPr>
          <p:cNvSpPr/>
          <p:nvPr/>
        </p:nvSpPr>
        <p:spPr>
          <a:xfrm>
            <a:off x="9087944" y="1158415"/>
            <a:ext cx="739228" cy="739228"/>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椭圆 6">
            <a:extLst>
              <a:ext uri="{FF2B5EF4-FFF2-40B4-BE49-F238E27FC236}">
                <a16:creationId xmlns="" xmlns:a16="http://schemas.microsoft.com/office/drawing/2014/main" id="{C9D6FE0E-3E42-4478-8EB2-38F06B6CBF70}"/>
              </a:ext>
            </a:extLst>
          </p:cNvPr>
          <p:cNvSpPr/>
          <p:nvPr/>
        </p:nvSpPr>
        <p:spPr>
          <a:xfrm>
            <a:off x="523240" y="6177280"/>
            <a:ext cx="325120" cy="325120"/>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椭圆 7">
            <a:extLst>
              <a:ext uri="{FF2B5EF4-FFF2-40B4-BE49-F238E27FC236}">
                <a16:creationId xmlns="" xmlns:a16="http://schemas.microsoft.com/office/drawing/2014/main" id="{ED9F3784-56A7-471A-AFD3-ACF0B59CC174}"/>
              </a:ext>
            </a:extLst>
          </p:cNvPr>
          <p:cNvSpPr/>
          <p:nvPr/>
        </p:nvSpPr>
        <p:spPr>
          <a:xfrm>
            <a:off x="11089640" y="5445760"/>
            <a:ext cx="1198880" cy="1198880"/>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a:extLst>
              <a:ext uri="{FF2B5EF4-FFF2-40B4-BE49-F238E27FC236}">
                <a16:creationId xmlns="" xmlns:a16="http://schemas.microsoft.com/office/drawing/2014/main" id="{A8825CC4-8B49-4863-AED1-93F774130105}"/>
              </a:ext>
            </a:extLst>
          </p:cNvPr>
          <p:cNvSpPr txBox="1"/>
          <p:nvPr/>
        </p:nvSpPr>
        <p:spPr>
          <a:xfrm>
            <a:off x="3026978" y="2656907"/>
            <a:ext cx="6340197" cy="1323439"/>
          </a:xfrm>
          <a:prstGeom prst="rect">
            <a:avLst/>
          </a:prstGeom>
          <a:noFill/>
        </p:spPr>
        <p:txBody>
          <a:bodyPr wrap="none" rtlCol="0">
            <a:spAutoFit/>
          </a:bodyPr>
          <a:lstStyle/>
          <a:p>
            <a:r>
              <a:rPr lang="zh-CN" altLang="en-US" sz="80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感谢您的观看</a:t>
            </a:r>
          </a:p>
        </p:txBody>
      </p:sp>
      <p:sp>
        <p:nvSpPr>
          <p:cNvPr id="10" name="文本框 9">
            <a:extLst>
              <a:ext uri="{FF2B5EF4-FFF2-40B4-BE49-F238E27FC236}">
                <a16:creationId xmlns="" xmlns:a16="http://schemas.microsoft.com/office/drawing/2014/main" id="{8FF8C122-D16B-4D4E-B2C0-D3C3AED29D0B}"/>
              </a:ext>
            </a:extLst>
          </p:cNvPr>
          <p:cNvSpPr txBox="1"/>
          <p:nvPr/>
        </p:nvSpPr>
        <p:spPr>
          <a:xfrm>
            <a:off x="3114962" y="3728034"/>
            <a:ext cx="6810704" cy="458908"/>
          </a:xfrm>
          <a:prstGeom prst="rect">
            <a:avLst/>
          </a:prstGeom>
          <a:noFill/>
        </p:spPr>
        <p:txBody>
          <a:bodyPr wrap="square" rtlCol="0">
            <a:spAutoFit/>
          </a:bodyPr>
          <a:lstStyle/>
          <a:p>
            <a:pPr>
              <a:lnSpc>
                <a:spcPct val="150000"/>
              </a:lnSpc>
            </a:pPr>
            <a:r>
              <a:rPr lang="en-US" altLang="zh-CN" cap="all"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THANK YOU FOR LISTENING</a:t>
            </a:r>
            <a:endParaRPr lang="zh-CN" altLang="en-US" cap="all"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a:extLst>
              <a:ext uri="{FF2B5EF4-FFF2-40B4-BE49-F238E27FC236}">
                <a16:creationId xmlns="" xmlns:a16="http://schemas.microsoft.com/office/drawing/2014/main" id="{C7F51D65-9A07-4B64-AF77-FBAD5756B731}"/>
              </a:ext>
            </a:extLst>
          </p:cNvPr>
          <p:cNvSpPr txBox="1"/>
          <p:nvPr/>
        </p:nvSpPr>
        <p:spPr>
          <a:xfrm>
            <a:off x="3114962" y="4609173"/>
            <a:ext cx="4831707" cy="507831"/>
          </a:xfrm>
          <a:prstGeom prst="rect">
            <a:avLst/>
          </a:prstGeom>
          <a:noFill/>
        </p:spPr>
        <p:txBody>
          <a:bodyPr wrap="none" rtlCol="0">
            <a:spAutoFit/>
          </a:bodyPr>
          <a:lstStyle/>
          <a:p>
            <a:pPr>
              <a:lnSpc>
                <a:spcPct val="150000"/>
              </a:lnSpc>
            </a:pPr>
            <a:r>
              <a:rPr lang="zh-CN" altLang="en-US"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汇报人</a:t>
            </a:r>
            <a:r>
              <a:rPr lang="zh-CN" altLang="en-US"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Group3</a:t>
            </a:r>
            <a:r>
              <a:rPr lang="zh-CN" altLang="en-US"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汇报时间：</a:t>
            </a:r>
            <a:r>
              <a:rPr lang="en-US" altLang="zh-CN" dirty="0" smtClean="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2020.04.08</a:t>
            </a:r>
            <a:endParaRPr lang="zh-CN" altLang="en-US"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a:extLst>
              <a:ext uri="{FF2B5EF4-FFF2-40B4-BE49-F238E27FC236}">
                <a16:creationId xmlns="" xmlns:a16="http://schemas.microsoft.com/office/drawing/2014/main" id="{D481A1C4-F926-446D-8FB0-11362720D6A1}"/>
              </a:ext>
            </a:extLst>
          </p:cNvPr>
          <p:cNvSpPr/>
          <p:nvPr/>
        </p:nvSpPr>
        <p:spPr>
          <a:xfrm>
            <a:off x="3179763" y="6035719"/>
            <a:ext cx="1155634" cy="1155634"/>
          </a:xfrm>
          <a:prstGeom prst="ellipse">
            <a:avLst/>
          </a:prstGeom>
          <a:solidFill>
            <a:srgbClr val="C7A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a:extLst>
              <a:ext uri="{FF2B5EF4-FFF2-40B4-BE49-F238E27FC236}">
                <a16:creationId xmlns="" xmlns:a16="http://schemas.microsoft.com/office/drawing/2014/main" id="{3F88C1C6-1800-4897-A636-7C7C7461F3F8}"/>
              </a:ext>
            </a:extLst>
          </p:cNvPr>
          <p:cNvSpPr/>
          <p:nvPr/>
        </p:nvSpPr>
        <p:spPr>
          <a:xfrm>
            <a:off x="3941614" y="1040897"/>
            <a:ext cx="1478747" cy="1478747"/>
          </a:xfrm>
          <a:prstGeom prst="ellipse">
            <a:avLst/>
          </a:prstGeom>
          <a:solidFill>
            <a:srgbClr val="484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a:extLst>
              <a:ext uri="{FF2B5EF4-FFF2-40B4-BE49-F238E27FC236}">
                <a16:creationId xmlns="" xmlns:a16="http://schemas.microsoft.com/office/drawing/2014/main" id="{94CB8CFD-95EA-4A4F-9CA9-32FB6BAE53EE}"/>
              </a:ext>
            </a:extLst>
          </p:cNvPr>
          <p:cNvSpPr txBox="1"/>
          <p:nvPr/>
        </p:nvSpPr>
        <p:spPr>
          <a:xfrm>
            <a:off x="3029097" y="1411648"/>
            <a:ext cx="2172390" cy="1107996"/>
          </a:xfrm>
          <a:prstGeom prst="rect">
            <a:avLst/>
          </a:prstGeom>
          <a:noFill/>
        </p:spPr>
        <p:txBody>
          <a:bodyPr wrap="none" rtlCol="0">
            <a:spAutoFit/>
          </a:bodyPr>
          <a:lstStyle/>
          <a:p>
            <a:r>
              <a:rPr lang="en-US" altLang="zh-CN" sz="6600" dirty="0">
                <a:solidFill>
                  <a:srgbClr val="484452"/>
                </a:solidFill>
                <a:latin typeface="微软雅黑" panose="020B0503020204020204" pitchFamily="34" charset="-122"/>
                <a:ea typeface="微软雅黑" panose="020B0503020204020204" pitchFamily="34" charset="-122"/>
                <a:sym typeface="微软雅黑" panose="020B0503020204020204" pitchFamily="34" charset="-122"/>
              </a:rPr>
              <a:t>20</a:t>
            </a:r>
            <a:r>
              <a:rPr lang="en-US" altLang="zh-CN" sz="6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a:t>
            </a:r>
            <a:endParaRPr lang="zh-CN" altLang="en-US" sz="6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 xmlns:p14="http://schemas.microsoft.com/office/powerpoint/2010/main" val="119766229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anim calcmode="lin" valueType="num">
                                      <p:cBhvr>
                                        <p:cTn id="34" dur="500" fill="hold"/>
                                        <p:tgtEl>
                                          <p:spTgt spid="11"/>
                                        </p:tgtEl>
                                        <p:attrNameLst>
                                          <p:attrName>ppt_x</p:attrName>
                                        </p:attrNameLst>
                                      </p:cBhvr>
                                      <p:tavLst>
                                        <p:tav tm="0">
                                          <p:val>
                                            <p:strVal val="#ppt_x"/>
                                          </p:val>
                                        </p:tav>
                                        <p:tav tm="100000">
                                          <p:val>
                                            <p:strVal val="#ppt_x"/>
                                          </p:val>
                                        </p:tav>
                                      </p:tavLst>
                                    </p:anim>
                                    <p:anim calcmode="lin" valueType="num">
                                      <p:cBhvr>
                                        <p:cTn id="3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223528" y="565208"/>
            <a:ext cx="3173226" cy="305373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241677" y="376518"/>
            <a:ext cx="3530668" cy="3132044"/>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2277035" y="3933857"/>
            <a:ext cx="6795247" cy="2350962"/>
          </a:xfrm>
          <a:prstGeom prst="rect">
            <a:avLst/>
          </a:prstGeom>
          <a:noFill/>
          <a:ln w="9525">
            <a:noFill/>
            <a:miter lim="800000"/>
            <a:headEnd/>
            <a:tailEnd/>
          </a:ln>
        </p:spPr>
      </p:pic>
      <p:grpSp>
        <p:nvGrpSpPr>
          <p:cNvPr id="5" name="组合 4"/>
          <p:cNvGrpSpPr/>
          <p:nvPr/>
        </p:nvGrpSpPr>
        <p:grpSpPr>
          <a:xfrm>
            <a:off x="10497669" y="4930588"/>
            <a:ext cx="1416424" cy="1927412"/>
            <a:chOff x="10497669" y="4930588"/>
            <a:chExt cx="1416424" cy="1927412"/>
          </a:xfrm>
        </p:grpSpPr>
        <p:sp>
          <p:nvSpPr>
            <p:cNvPr id="6" name="矩形 5"/>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 xmlns:a16="http://schemas.microsoft.com/office/drawing/2014/main" id="{A04BFC33-893F-4663-90D6-6772D3119058}"/>
              </a:ext>
            </a:extLst>
          </p:cNvPr>
          <p:cNvGrpSpPr/>
          <p:nvPr/>
        </p:nvGrpSpPr>
        <p:grpSpPr>
          <a:xfrm>
            <a:off x="-466016" y="-466016"/>
            <a:ext cx="932031" cy="932031"/>
            <a:chOff x="10384413" y="3354941"/>
            <a:chExt cx="3640572" cy="3640572"/>
          </a:xfrm>
        </p:grpSpPr>
        <p:sp>
          <p:nvSpPr>
            <p:cNvPr id="10" name="矩形 9">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par>
                                <p:cTn id="8" presetID="9" presetClass="entr" presetSubtype="0" fill="hold" nodeType="withEffect">
                                  <p:stCondLst>
                                    <p:cond delay="0"/>
                                  </p:stCondLst>
                                  <p:childTnLst>
                                    <p:set>
                                      <p:cBhvr>
                                        <p:cTn id="9" dur="1" fill="hold">
                                          <p:stCondLst>
                                            <p:cond delay="0"/>
                                          </p:stCondLst>
                                        </p:cTn>
                                        <p:tgtEl>
                                          <p:spTgt spid="3075"/>
                                        </p:tgtEl>
                                        <p:attrNameLst>
                                          <p:attrName>style.visibility</p:attrName>
                                        </p:attrNameLst>
                                      </p:cBhvr>
                                      <p:to>
                                        <p:strVal val="visible"/>
                                      </p:to>
                                    </p:set>
                                    <p:animEffect transition="in" filter="dissolve">
                                      <p:cBhvr>
                                        <p:cTn id="10" dur="500"/>
                                        <p:tgtEl>
                                          <p:spTgt spid="3075"/>
                                        </p:tgtEl>
                                      </p:cBhvr>
                                    </p:animEffect>
                                  </p:childTnLst>
                                </p:cTn>
                              </p:par>
                              <p:par>
                                <p:cTn id="11" presetID="9"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dissolve">
                                      <p:cBhvr>
                                        <p:cTn id="13"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1673599" y="3366394"/>
            <a:ext cx="4099671" cy="296745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493433" y="555810"/>
            <a:ext cx="7894936" cy="2770095"/>
          </a:xfrm>
          <a:prstGeom prst="rect">
            <a:avLst/>
          </a:prstGeom>
          <a:noFill/>
          <a:ln w="9525">
            <a:noFill/>
            <a:miter lim="800000"/>
            <a:headEnd/>
            <a:tailEnd/>
          </a:ln>
        </p:spPr>
      </p:pic>
      <p:grpSp>
        <p:nvGrpSpPr>
          <p:cNvPr id="6" name="组合 5"/>
          <p:cNvGrpSpPr/>
          <p:nvPr/>
        </p:nvGrpSpPr>
        <p:grpSpPr>
          <a:xfrm rot="10800000">
            <a:off x="233081" y="0"/>
            <a:ext cx="1416424" cy="1927412"/>
            <a:chOff x="10497669" y="4930588"/>
            <a:chExt cx="1416424" cy="1927412"/>
          </a:xfrm>
        </p:grpSpPr>
        <p:sp>
          <p:nvSpPr>
            <p:cNvPr id="7" name="矩形 6"/>
            <p:cNvSpPr/>
            <p:nvPr/>
          </p:nvSpPr>
          <p:spPr>
            <a:xfrm>
              <a:off x="11537576" y="4930588"/>
              <a:ext cx="376517" cy="1927412"/>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990729" y="5468471"/>
              <a:ext cx="349624" cy="1389529"/>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497669" y="6042212"/>
              <a:ext cx="251014" cy="815788"/>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 xmlns:a16="http://schemas.microsoft.com/office/drawing/2014/main" id="{A04BFC33-893F-4663-90D6-6772D3119058}"/>
              </a:ext>
            </a:extLst>
          </p:cNvPr>
          <p:cNvGrpSpPr/>
          <p:nvPr/>
        </p:nvGrpSpPr>
        <p:grpSpPr>
          <a:xfrm>
            <a:off x="11725984" y="6391984"/>
            <a:ext cx="932031" cy="932031"/>
            <a:chOff x="10384413" y="3354941"/>
            <a:chExt cx="3640572" cy="3640572"/>
          </a:xfrm>
        </p:grpSpPr>
        <p:sp>
          <p:nvSpPr>
            <p:cNvPr id="11" name="矩形 10">
              <a:extLst>
                <a:ext uri="{FF2B5EF4-FFF2-40B4-BE49-F238E27FC236}">
                  <a16:creationId xmlns="" xmlns:a16="http://schemas.microsoft.com/office/drawing/2014/main" id="{69CBD019-7C0B-4E2A-AA3F-CC708FFC9139}"/>
                </a:ext>
              </a:extLst>
            </p:cNvPr>
            <p:cNvSpPr/>
            <p:nvPr/>
          </p:nvSpPr>
          <p:spPr>
            <a:xfrm rot="2655130">
              <a:off x="10384413" y="3354941"/>
              <a:ext cx="3640572" cy="3640572"/>
            </a:xfrm>
            <a:prstGeom prst="rect">
              <a:avLst/>
            </a:prstGeom>
            <a:solidFill>
              <a:srgbClr val="DCD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a:extLst>
                <a:ext uri="{FF2B5EF4-FFF2-40B4-BE49-F238E27FC236}">
                  <a16:creationId xmlns="" xmlns:a16="http://schemas.microsoft.com/office/drawing/2014/main" id="{F75D91D8-49F8-4FD2-9997-5394F65203CF}"/>
                </a:ext>
              </a:extLst>
            </p:cNvPr>
            <p:cNvSpPr/>
            <p:nvPr/>
          </p:nvSpPr>
          <p:spPr>
            <a:xfrm rot="2655130">
              <a:off x="10631149" y="3601677"/>
              <a:ext cx="3147100" cy="3147100"/>
            </a:xfrm>
            <a:prstGeom prst="rect">
              <a:avLst/>
            </a:prstGeom>
            <a:solidFill>
              <a:srgbClr val="A57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a:extLst>
                <a:ext uri="{FF2B5EF4-FFF2-40B4-BE49-F238E27FC236}">
                  <a16:creationId xmlns="" xmlns:a16="http://schemas.microsoft.com/office/drawing/2014/main" id="{EA766B61-DA71-45E5-8597-B7D8ED32A8BD}"/>
                </a:ext>
              </a:extLst>
            </p:cNvPr>
            <p:cNvSpPr/>
            <p:nvPr/>
          </p:nvSpPr>
          <p:spPr>
            <a:xfrm rot="2655130">
              <a:off x="10947399" y="3917927"/>
              <a:ext cx="2514600" cy="2514600"/>
            </a:xfrm>
            <a:prstGeom prst="rect">
              <a:avLst/>
            </a:prstGeom>
            <a:solidFill>
              <a:srgbClr val="99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100" name="Picture 4"/>
          <p:cNvPicPr>
            <a:picLocks noChangeAspect="1" noChangeArrowheads="1"/>
          </p:cNvPicPr>
          <p:nvPr/>
        </p:nvPicPr>
        <p:blipFill>
          <a:blip r:embed="rId4" cstate="print"/>
          <a:srcRect/>
          <a:stretch>
            <a:fillRect/>
          </a:stretch>
        </p:blipFill>
        <p:spPr bwMode="auto">
          <a:xfrm>
            <a:off x="6146986" y="3235420"/>
            <a:ext cx="5276850" cy="3076575"/>
          </a:xfrm>
          <a:prstGeom prst="rect">
            <a:avLst/>
          </a:prstGeom>
          <a:noFill/>
          <a:ln w="9525">
            <a:noFill/>
            <a:miter lim="800000"/>
            <a:headEnd/>
            <a:tailEnd/>
          </a:ln>
        </p:spPr>
      </p:pic>
      <p:sp>
        <p:nvSpPr>
          <p:cNvPr id="14" name="TextBox 13"/>
          <p:cNvSpPr txBox="1"/>
          <p:nvPr/>
        </p:nvSpPr>
        <p:spPr>
          <a:xfrm>
            <a:off x="2975410" y="528918"/>
            <a:ext cx="646331" cy="2671482"/>
          </a:xfrm>
          <a:prstGeom prst="rect">
            <a:avLst/>
          </a:prstGeom>
          <a:noFill/>
        </p:spPr>
        <p:txBody>
          <a:bodyPr vert="eaVert" wrap="square" rtlCol="0">
            <a:spAutoFit/>
          </a:bodyPr>
          <a:lstStyle/>
          <a:p>
            <a:pPr algn="l">
              <a:lnSpc>
                <a:spcPct val="150000"/>
              </a:lnSpc>
            </a:pPr>
            <a:r>
              <a:rPr lang="zh-CN" altLang="en-US" sz="2000" dirty="0" smtClean="0">
                <a:solidFill>
                  <a:srgbClr val="965456"/>
                </a:solidFill>
                <a:latin typeface="微软雅黑" pitchFamily="34" charset="-122"/>
                <a:ea typeface="微软雅黑" pitchFamily="34" charset="-122"/>
              </a:rPr>
              <a:t>直观感受</a:t>
            </a:r>
          </a:p>
        </p:txBody>
      </p:sp>
      <p:sp>
        <p:nvSpPr>
          <p:cNvPr id="15" name="TextBox 14"/>
          <p:cNvSpPr txBox="1"/>
          <p:nvPr/>
        </p:nvSpPr>
        <p:spPr>
          <a:xfrm>
            <a:off x="635622" y="3460376"/>
            <a:ext cx="646331" cy="2770095"/>
          </a:xfrm>
          <a:prstGeom prst="rect">
            <a:avLst/>
          </a:prstGeom>
          <a:noFill/>
        </p:spPr>
        <p:txBody>
          <a:bodyPr vert="eaVert" wrap="square" rtlCol="0">
            <a:spAutoFit/>
          </a:bodyPr>
          <a:lstStyle/>
          <a:p>
            <a:pPr algn="l">
              <a:lnSpc>
                <a:spcPct val="150000"/>
              </a:lnSpc>
            </a:pPr>
            <a:r>
              <a:rPr lang="zh-CN" altLang="en-US" sz="2000" dirty="0" smtClean="0">
                <a:solidFill>
                  <a:srgbClr val="965456"/>
                </a:solidFill>
                <a:latin typeface="微软雅黑" pitchFamily="34" charset="-122"/>
                <a:ea typeface="微软雅黑" pitchFamily="34" charset="-122"/>
              </a:rPr>
              <a:t>亮度与舒适感</a:t>
            </a:r>
          </a:p>
        </p:txBody>
      </p:sp>
      <p:sp>
        <p:nvSpPr>
          <p:cNvPr id="16" name="TextBox 15"/>
          <p:cNvSpPr txBox="1"/>
          <p:nvPr/>
        </p:nvSpPr>
        <p:spPr>
          <a:xfrm>
            <a:off x="11115363" y="3343835"/>
            <a:ext cx="646331" cy="2707341"/>
          </a:xfrm>
          <a:prstGeom prst="rect">
            <a:avLst/>
          </a:prstGeom>
          <a:noFill/>
        </p:spPr>
        <p:txBody>
          <a:bodyPr vert="eaVert" wrap="square" rtlCol="0">
            <a:spAutoFit/>
          </a:bodyPr>
          <a:lstStyle/>
          <a:p>
            <a:pPr algn="l">
              <a:lnSpc>
                <a:spcPct val="150000"/>
              </a:lnSpc>
            </a:pPr>
            <a:r>
              <a:rPr lang="zh-CN" altLang="en-US" sz="2000" dirty="0" smtClean="0">
                <a:solidFill>
                  <a:srgbClr val="965456"/>
                </a:solidFill>
                <a:latin typeface="微软雅黑" pitchFamily="34" charset="-122"/>
                <a:ea typeface="微软雅黑" pitchFamily="34" charset="-122"/>
              </a:rPr>
              <a:t>高级感</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4099"/>
                                        </p:tgtEl>
                                        <p:attrNameLst>
                                          <p:attrName>style.visibility</p:attrName>
                                        </p:attrNameLst>
                                      </p:cBhvr>
                                      <p:to>
                                        <p:strVal val="visible"/>
                                      </p:to>
                                    </p:set>
                                    <p:animEffect transition="in" filter="dissolve">
                                      <p:cBhvr>
                                        <p:cTn id="10" dur="500"/>
                                        <p:tgtEl>
                                          <p:spTgt spid="4099"/>
                                        </p:tgtEl>
                                      </p:cBhvr>
                                    </p:animEffect>
                                  </p:childTnLst>
                                </p:cTn>
                              </p:par>
                              <p:par>
                                <p:cTn id="11" presetID="9"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dissolve">
                                      <p:cBhvr>
                                        <p:cTn id="13"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50000"/>
          </a:lnSpc>
          <a:defRPr sz="2000" dirty="0" smtClean="0">
            <a:solidFill>
              <a:schemeClr val="tx1">
                <a:lumMod val="75000"/>
                <a:lumOff val="25000"/>
              </a:schemeClr>
            </a:solidFill>
            <a:latin typeface="字魂58号-创中黑" panose="00000500000000000000" pitchFamily="2" charset="-122"/>
            <a:ea typeface="字魂58号-创中黑" panose="00000500000000000000" pitchFamily="2"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5464</Words>
  <Application>Microsoft Office PowerPoint</Application>
  <PresentationFormat>自定义</PresentationFormat>
  <Paragraphs>391</Paragraphs>
  <Slides>75</Slides>
  <Notes>49</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77" baseType="lpstr">
      <vt:lpstr>Office 主题​​</vt:lpstr>
      <vt:lpstr>Microsoft Office Excel 2007 模板</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HUAWEI</dc:creator>
  <cp:lastModifiedBy>朱雨珂</cp:lastModifiedBy>
  <cp:revision>32</cp:revision>
  <dcterms:created xsi:type="dcterms:W3CDTF">2019-11-15T10:38:29Z</dcterms:created>
  <dcterms:modified xsi:type="dcterms:W3CDTF">2020-04-08T10:58:10Z</dcterms:modified>
</cp:coreProperties>
</file>